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9"/>
  </p:notesMasterIdLst>
  <p:sldIdLst>
    <p:sldId id="267" r:id="rId3"/>
    <p:sldId id="269" r:id="rId4"/>
    <p:sldId id="270" r:id="rId5"/>
    <p:sldId id="257" r:id="rId6"/>
    <p:sldId id="271" r:id="rId7"/>
    <p:sldId id="258" r:id="rId8"/>
    <p:sldId id="272" r:id="rId9"/>
    <p:sldId id="273" r:id="rId10"/>
    <p:sldId id="259" r:id="rId11"/>
    <p:sldId id="260" r:id="rId12"/>
    <p:sldId id="275" r:id="rId13"/>
    <p:sldId id="276" r:id="rId14"/>
    <p:sldId id="274" r:id="rId15"/>
    <p:sldId id="261" r:id="rId16"/>
    <p:sldId id="262" r:id="rId17"/>
    <p:sldId id="281" r:id="rId18"/>
    <p:sldId id="282" r:id="rId19"/>
    <p:sldId id="263" r:id="rId20"/>
    <p:sldId id="277" r:id="rId21"/>
    <p:sldId id="278" r:id="rId22"/>
    <p:sldId id="264" r:id="rId23"/>
    <p:sldId id="279" r:id="rId24"/>
    <p:sldId id="280" r:id="rId25"/>
    <p:sldId id="265" r:id="rId26"/>
    <p:sldId id="268" r:id="rId27"/>
    <p:sldId id="266"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7" d="100"/>
          <a:sy n="67" d="100"/>
        </p:scale>
        <p:origin x="7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B90976-2337-4A5F-BFFA-324425AA964A}" type="datetimeFigureOut">
              <a:rPr lang="en-US" smtClean="0"/>
              <a:t>5/10/2026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58836B-103C-4859-A79C-04DC57712D7F}" type="slidenum">
              <a:rPr lang="en-US" smtClean="0"/>
              <a:t>‹#›</a:t>
            </a:fld>
            <a:endParaRPr lang="en-US"/>
          </a:p>
        </p:txBody>
      </p:sp>
    </p:spTree>
    <p:extLst>
      <p:ext uri="{BB962C8B-B14F-4D97-AF65-F5344CB8AC3E}">
        <p14:creationId xmlns:p14="http://schemas.microsoft.com/office/powerpoint/2010/main" val="1117954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58836B-103C-4859-A79C-04DC57712D7F}" type="slidenum">
              <a:rPr lang="en-US" smtClean="0"/>
              <a:t>9</a:t>
            </a:fld>
            <a:endParaRPr lang="en-US"/>
          </a:p>
        </p:txBody>
      </p:sp>
    </p:spTree>
    <p:extLst>
      <p:ext uri="{BB962C8B-B14F-4D97-AF65-F5344CB8AC3E}">
        <p14:creationId xmlns:p14="http://schemas.microsoft.com/office/powerpoint/2010/main" val="606098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7786D-EF78-0E9D-20E9-D63C13CA3AC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4520982-9368-659F-5724-D354275ACB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1A1D26E-FE58-7E06-2E33-6E09C6535F7E}"/>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5" name="Footer Placeholder 4">
            <a:extLst>
              <a:ext uri="{FF2B5EF4-FFF2-40B4-BE49-F238E27FC236}">
                <a16:creationId xmlns:a16="http://schemas.microsoft.com/office/drawing/2014/main" id="{568E561A-3C87-5DAE-F48F-65BBF1625D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1F592B-5AF6-6C09-9EBF-29CF774E91C2}"/>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3841125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064AF-35AB-94FD-D436-F236A8FEDB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565C3DD-D19A-6064-79FD-5F10EA724F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FEA8BC-F23B-069B-4091-AFFCFBFC9EED}"/>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5" name="Footer Placeholder 4">
            <a:extLst>
              <a:ext uri="{FF2B5EF4-FFF2-40B4-BE49-F238E27FC236}">
                <a16:creationId xmlns:a16="http://schemas.microsoft.com/office/drawing/2014/main" id="{9E9B992B-EB8C-3911-2AA8-49BB3BECAC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587A52-F9C7-2A82-4276-C99C1332A3D7}"/>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891361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54EA30-6143-37D6-82A1-C210BD4ADE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C23CED-80AF-B141-0CC5-0FB797FEDA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4D7FF7-5C2C-D36D-FF6B-37A84F02AC5D}"/>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5" name="Footer Placeholder 4">
            <a:extLst>
              <a:ext uri="{FF2B5EF4-FFF2-40B4-BE49-F238E27FC236}">
                <a16:creationId xmlns:a16="http://schemas.microsoft.com/office/drawing/2014/main" id="{B3EBD243-2811-5C55-7D70-56B7567055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0B16C5-A12E-AE1B-E394-2335DB752977}"/>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1871563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5/10/2026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76253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5/10/2026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87541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5/10/2026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35713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5/10/2026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337911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5/10/2026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098630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5/10/2026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003797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5/10/2026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193081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5/10/2026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80440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A06-586F-D2E2-925C-BE884CC152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C94858-EF8B-7DDF-3090-75B045CFC1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F76321-901E-73A6-6983-DA93A9BF66A8}"/>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5" name="Footer Placeholder 4">
            <a:extLst>
              <a:ext uri="{FF2B5EF4-FFF2-40B4-BE49-F238E27FC236}">
                <a16:creationId xmlns:a16="http://schemas.microsoft.com/office/drawing/2014/main" id="{CE2503DA-C099-86F6-6A5C-A7B712058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7781FB-C038-88D4-A811-BB143F7B6C79}"/>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6484694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5/10/2026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96079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5/10/2026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816855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5/10/2026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6520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906B-D996-D265-C4EC-CF9DB24990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D50602-6526-28CD-8511-642F0FAFFC9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DCC130-C449-110D-3859-2EF281431575}"/>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5" name="Footer Placeholder 4">
            <a:extLst>
              <a:ext uri="{FF2B5EF4-FFF2-40B4-BE49-F238E27FC236}">
                <a16:creationId xmlns:a16="http://schemas.microsoft.com/office/drawing/2014/main" id="{6FD90052-A4B1-DEEA-1992-09AA2483C8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C7E360-C0A8-87D5-4BC4-58AC64568EA5}"/>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1715484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722D-C05E-48CE-C751-5B2E847FCF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D672EB-4EC4-2D8E-C093-1FB30DC66E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A603C1-24FE-DE3C-E55C-837E99D71C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1F28DD-6C74-A55F-9064-9E2820D86AFB}"/>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6" name="Footer Placeholder 5">
            <a:extLst>
              <a:ext uri="{FF2B5EF4-FFF2-40B4-BE49-F238E27FC236}">
                <a16:creationId xmlns:a16="http://schemas.microsoft.com/office/drawing/2014/main" id="{CCF2B414-8794-EF9B-61D9-542748B4B4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D8CDB0-FA90-3F39-C34E-C374FAD3E28A}"/>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4043535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76124-B109-9B47-734F-6268C1A5BA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580D70-FA48-6AEB-C474-7B0603CB85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0BDBB5-C790-A59B-16B0-CBCA6E6212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8B000B-E4FF-E46E-8D3A-36DEA9126B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49C1F2-D1DE-0807-4DC0-C87E4B85C5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7F7F541-B539-E5CD-7A38-D6A0A615D832}"/>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8" name="Footer Placeholder 7">
            <a:extLst>
              <a:ext uri="{FF2B5EF4-FFF2-40B4-BE49-F238E27FC236}">
                <a16:creationId xmlns:a16="http://schemas.microsoft.com/office/drawing/2014/main" id="{B966F813-147B-185E-0956-9DE582AB98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52566CD-B662-76A6-71B9-22EBA4A1D72A}"/>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2152868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E4D19-1E11-663A-B970-8DA3409F19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6AEE71-7D5C-D8F6-E076-48539FED5D62}"/>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4" name="Footer Placeholder 3">
            <a:extLst>
              <a:ext uri="{FF2B5EF4-FFF2-40B4-BE49-F238E27FC236}">
                <a16:creationId xmlns:a16="http://schemas.microsoft.com/office/drawing/2014/main" id="{AE4DF3EC-C6D0-EC07-9FAA-C367766217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3C9FDC-77E4-74A5-2590-2AF1B46A6B1F}"/>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2510989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8276A5-4453-34A9-990A-80206E58FE86}"/>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3" name="Footer Placeholder 2">
            <a:extLst>
              <a:ext uri="{FF2B5EF4-FFF2-40B4-BE49-F238E27FC236}">
                <a16:creationId xmlns:a16="http://schemas.microsoft.com/office/drawing/2014/main" id="{735EFD81-2971-560B-BB03-AE97112A61E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992248-E4EB-CE22-F85F-F9A667E72FE7}"/>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1316877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0983F-84BB-BD5F-3B7B-B3B64329AC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09E703-0873-FD48-10CB-ADC184EC3D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465DFE5-5F91-A0E1-C15A-723EBC1214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7400A0-974E-68BC-8D2C-CD40A51F71C7}"/>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6" name="Footer Placeholder 5">
            <a:extLst>
              <a:ext uri="{FF2B5EF4-FFF2-40B4-BE49-F238E27FC236}">
                <a16:creationId xmlns:a16="http://schemas.microsoft.com/office/drawing/2014/main" id="{0CFD47E8-B502-D0D0-3D31-FB3AEC443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B38269-5AB0-2D66-2A65-BE4B7E1657A5}"/>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1979699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0C46D-626F-507E-83D5-B7C8EEDC85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BCF3832-44E0-8DC5-7AE5-2A130A5939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8F10EC-1F22-B9A2-D011-1B85FB5B89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CC5251-8230-5C00-3A85-271D0F74B830}"/>
              </a:ext>
            </a:extLst>
          </p:cNvPr>
          <p:cNvSpPr>
            <a:spLocks noGrp="1"/>
          </p:cNvSpPr>
          <p:nvPr>
            <p:ph type="dt" sz="half" idx="10"/>
          </p:nvPr>
        </p:nvSpPr>
        <p:spPr/>
        <p:txBody>
          <a:bodyPr/>
          <a:lstStyle/>
          <a:p>
            <a:fld id="{54D0D39B-3ED7-44F5-9C5D-16680DF522C5}" type="datetimeFigureOut">
              <a:rPr lang="en-US" smtClean="0"/>
              <a:t>5/10/2026</a:t>
            </a:fld>
            <a:endParaRPr lang="en-US"/>
          </a:p>
        </p:txBody>
      </p:sp>
      <p:sp>
        <p:nvSpPr>
          <p:cNvPr id="6" name="Footer Placeholder 5">
            <a:extLst>
              <a:ext uri="{FF2B5EF4-FFF2-40B4-BE49-F238E27FC236}">
                <a16:creationId xmlns:a16="http://schemas.microsoft.com/office/drawing/2014/main" id="{3A8BE8F2-FA0C-276E-5898-AD3AC93682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834E1E-4694-AB0B-75AD-96E822DCDCAC}"/>
              </a:ext>
            </a:extLst>
          </p:cNvPr>
          <p:cNvSpPr>
            <a:spLocks noGrp="1"/>
          </p:cNvSpPr>
          <p:nvPr>
            <p:ph type="sldNum" sz="quarter" idx="12"/>
          </p:nvPr>
        </p:nvSpPr>
        <p:spPr/>
        <p:txBody>
          <a:bodyPr/>
          <a:lstStyle/>
          <a:p>
            <a:fld id="{6B22BDA5-4CE6-4624-88C9-1E41CFA94AB3}" type="slidenum">
              <a:rPr lang="en-US" smtClean="0"/>
              <a:t>‹#›</a:t>
            </a:fld>
            <a:endParaRPr lang="en-US"/>
          </a:p>
        </p:txBody>
      </p:sp>
    </p:spTree>
    <p:extLst>
      <p:ext uri="{BB962C8B-B14F-4D97-AF65-F5344CB8AC3E}">
        <p14:creationId xmlns:p14="http://schemas.microsoft.com/office/powerpoint/2010/main" val="3179388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572D65-8414-A256-617E-A6F202B32D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CB9F8E-EC92-F599-24C1-00045B184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27665C-5D96-AB69-5FA1-4473A47F2A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4D0D39B-3ED7-44F5-9C5D-16680DF522C5}" type="datetimeFigureOut">
              <a:rPr lang="en-US" smtClean="0"/>
              <a:t>5/10/2026</a:t>
            </a:fld>
            <a:endParaRPr lang="en-US"/>
          </a:p>
        </p:txBody>
      </p:sp>
      <p:sp>
        <p:nvSpPr>
          <p:cNvPr id="5" name="Footer Placeholder 4">
            <a:extLst>
              <a:ext uri="{FF2B5EF4-FFF2-40B4-BE49-F238E27FC236}">
                <a16:creationId xmlns:a16="http://schemas.microsoft.com/office/drawing/2014/main" id="{42CCF4C5-9517-1076-4790-E6C5CE6EE7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BD06882-5539-E736-D4BF-2B2FDDF71C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B22BDA5-4CE6-4624-88C9-1E41CFA94AB3}" type="slidenum">
              <a:rPr lang="en-US" smtClean="0"/>
              <a:t>‹#›</a:t>
            </a:fld>
            <a:endParaRPr lang="en-US"/>
          </a:p>
        </p:txBody>
      </p:sp>
    </p:spTree>
    <p:extLst>
      <p:ext uri="{BB962C8B-B14F-4D97-AF65-F5344CB8AC3E}">
        <p14:creationId xmlns:p14="http://schemas.microsoft.com/office/powerpoint/2010/main" val="2713410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5/10/2026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2365239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angular.dev/tools/language-servic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angular.dev/tools/cli"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3">
            <a:extLst>
              <a:ext uri="{FF2B5EF4-FFF2-40B4-BE49-F238E27FC236}">
                <a16:creationId xmlns:a16="http://schemas.microsoft.com/office/drawing/2014/main" id="{D02C204F-8B61-58B6-9B86-914E0AF74636}"/>
              </a:ext>
            </a:extLst>
          </p:cNvPr>
          <p:cNvPicPr>
            <a:picLocks noChangeAspect="1"/>
          </p:cNvPicPr>
          <p:nvPr/>
        </p:nvPicPr>
        <p:blipFill>
          <a:blip r:embed="rId2"/>
          <a:srcRect t="5291" b="10440"/>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DF15DF8A-891A-1965-E372-1BA1F3B94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507179" y="173179"/>
            <a:ext cx="6858002" cy="6511640"/>
          </a:xfrm>
          <a:prstGeom prst="rect">
            <a:avLst/>
          </a:prstGeom>
          <a:gradFill>
            <a:gsLst>
              <a:gs pos="0">
                <a:schemeClr val="bg1">
                  <a:alpha val="0"/>
                </a:schemeClr>
              </a:gs>
              <a:gs pos="46000">
                <a:schemeClr val="bg1">
                  <a:alpha val="33000"/>
                </a:schemeClr>
              </a:gs>
              <a:gs pos="26000">
                <a:schemeClr val="bg1">
                  <a:alpha val="20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20CE44A6-0278-C835-C7CE-B39F676BE0CE}"/>
              </a:ext>
            </a:extLst>
          </p:cNvPr>
          <p:cNvSpPr>
            <a:spLocks noGrp="1"/>
          </p:cNvSpPr>
          <p:nvPr>
            <p:ph type="ctrTitle"/>
          </p:nvPr>
        </p:nvSpPr>
        <p:spPr>
          <a:xfrm>
            <a:off x="1388533" y="898373"/>
            <a:ext cx="10555230" cy="3474720"/>
          </a:xfrm>
        </p:spPr>
        <p:txBody>
          <a:bodyPr anchor="b">
            <a:normAutofit/>
          </a:bodyPr>
          <a:lstStyle/>
          <a:p>
            <a:pPr algn="l"/>
            <a:r>
              <a:rPr lang="en-US" sz="5800" dirty="0">
                <a:solidFill>
                  <a:schemeClr val="bg1"/>
                </a:solidFill>
              </a:rPr>
              <a:t>Introduction to Angular 21</a:t>
            </a:r>
          </a:p>
        </p:txBody>
      </p:sp>
      <p:sp>
        <p:nvSpPr>
          <p:cNvPr id="3" name="Subtitle 2">
            <a:extLst>
              <a:ext uri="{FF2B5EF4-FFF2-40B4-BE49-F238E27FC236}">
                <a16:creationId xmlns:a16="http://schemas.microsoft.com/office/drawing/2014/main" id="{D30F9EA2-454D-3785-5685-D99D57C90859}"/>
              </a:ext>
            </a:extLst>
          </p:cNvPr>
          <p:cNvSpPr>
            <a:spLocks noGrp="1"/>
          </p:cNvSpPr>
          <p:nvPr>
            <p:ph type="subTitle" idx="1"/>
          </p:nvPr>
        </p:nvSpPr>
        <p:spPr>
          <a:xfrm>
            <a:off x="7482646" y="4495013"/>
            <a:ext cx="4116410" cy="1386840"/>
          </a:xfrm>
        </p:spPr>
        <p:txBody>
          <a:bodyPr anchor="t">
            <a:normAutofit/>
          </a:bodyPr>
          <a:lstStyle/>
          <a:p>
            <a:pPr algn="l"/>
            <a:endParaRPr lang="en-US" sz="2200"/>
          </a:p>
        </p:txBody>
      </p:sp>
    </p:spTree>
    <p:extLst>
      <p:ext uri="{BB962C8B-B14F-4D97-AF65-F5344CB8AC3E}">
        <p14:creationId xmlns:p14="http://schemas.microsoft.com/office/powerpoint/2010/main" val="16327847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82B03-4CE6-F011-FF2A-4D77F7599E6E}"/>
              </a:ext>
            </a:extLst>
          </p:cNvPr>
          <p:cNvSpPr>
            <a:spLocks noGrp="1"/>
          </p:cNvSpPr>
          <p:nvPr>
            <p:ph type="title"/>
          </p:nvPr>
        </p:nvSpPr>
        <p:spPr/>
        <p:txBody>
          <a:bodyPr/>
          <a:lstStyle/>
          <a:p>
            <a:r>
              <a:rPr lang="en-US" dirty="0"/>
              <a:t>Installing and Using Angular 21</a:t>
            </a:r>
          </a:p>
        </p:txBody>
      </p:sp>
      <p:sp>
        <p:nvSpPr>
          <p:cNvPr id="3" name="Content Placeholder 2">
            <a:extLst>
              <a:ext uri="{FF2B5EF4-FFF2-40B4-BE49-F238E27FC236}">
                <a16:creationId xmlns:a16="http://schemas.microsoft.com/office/drawing/2014/main" id="{D9F65FA9-78C3-2440-117E-032D33AA0D37}"/>
              </a:ext>
            </a:extLst>
          </p:cNvPr>
          <p:cNvSpPr>
            <a:spLocks noGrp="1"/>
          </p:cNvSpPr>
          <p:nvPr>
            <p:ph idx="1"/>
          </p:nvPr>
        </p:nvSpPr>
        <p:spPr/>
        <p:txBody>
          <a:bodyPr>
            <a:normAutofit fontScale="92500" lnSpcReduction="10000"/>
          </a:bodyPr>
          <a:lstStyle/>
          <a:p>
            <a:r>
              <a:rPr lang="en-US" dirty="0"/>
              <a:t>To install and use Angular 21, you need to set up your environment with Node.js, install the Angular CLI globally, and then create your project. Angular 21 continues the framework's shift toward Signals as the primary reactive core and offers a production-ready zoneless architecture.</a:t>
            </a:r>
          </a:p>
          <a:p>
            <a:endParaRPr lang="en-US" dirty="0"/>
          </a:p>
          <a:p>
            <a:pPr marL="514350" indent="-514350">
              <a:buFont typeface="+mj-lt"/>
              <a:buAutoNum type="arabicPeriod"/>
            </a:pPr>
            <a:r>
              <a:rPr lang="en-US" dirty="0"/>
              <a:t>Prerequisites</a:t>
            </a:r>
          </a:p>
          <a:p>
            <a:pPr lvl="1"/>
            <a:r>
              <a:rPr lang="en-US" b="1" dirty="0"/>
              <a:t>Node.js</a:t>
            </a:r>
            <a:r>
              <a:rPr lang="en-US" dirty="0"/>
              <a:t>: Requires version </a:t>
            </a:r>
            <a:r>
              <a:rPr lang="en-US" b="1" dirty="0"/>
              <a:t>v20.19.0 </a:t>
            </a:r>
            <a:r>
              <a:rPr lang="en-US" dirty="0"/>
              <a:t>or newer.</a:t>
            </a:r>
          </a:p>
          <a:p>
            <a:pPr lvl="1"/>
            <a:r>
              <a:rPr lang="en-US" b="1" dirty="0"/>
              <a:t>Package Manager</a:t>
            </a:r>
            <a:r>
              <a:rPr lang="en-US" dirty="0"/>
              <a:t>: Use </a:t>
            </a:r>
            <a:r>
              <a:rPr lang="en-US" dirty="0" err="1"/>
              <a:t>npm</a:t>
            </a:r>
            <a:r>
              <a:rPr lang="en-US" dirty="0"/>
              <a:t> (included with Node.js), </a:t>
            </a:r>
            <a:r>
              <a:rPr lang="en-US" dirty="0" err="1"/>
              <a:t>pnpm</a:t>
            </a:r>
            <a:r>
              <a:rPr lang="en-US" dirty="0"/>
              <a:t>, yarn, or bun.</a:t>
            </a:r>
          </a:p>
          <a:p>
            <a:pPr lvl="1"/>
            <a:r>
              <a:rPr lang="en-US" b="1" dirty="0"/>
              <a:t>Code Editor</a:t>
            </a:r>
            <a:r>
              <a:rPr lang="en-US" dirty="0"/>
              <a:t>: Visual Studio Code is the recommended editor. It is highly recommended to install the </a:t>
            </a:r>
            <a:r>
              <a:rPr lang="en-US" dirty="0">
                <a:hlinkClick r:id="rId2"/>
              </a:rPr>
              <a:t>Angular Language Service</a:t>
            </a:r>
            <a:r>
              <a:rPr lang="en-US" dirty="0"/>
              <a:t> extension for template validation and IntelliSense</a:t>
            </a:r>
          </a:p>
        </p:txBody>
      </p:sp>
    </p:spTree>
    <p:extLst>
      <p:ext uri="{BB962C8B-B14F-4D97-AF65-F5344CB8AC3E}">
        <p14:creationId xmlns:p14="http://schemas.microsoft.com/office/powerpoint/2010/main" val="423345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82B03-4CE6-F011-FF2A-4D77F7599E6E}"/>
              </a:ext>
            </a:extLst>
          </p:cNvPr>
          <p:cNvSpPr>
            <a:spLocks noGrp="1"/>
          </p:cNvSpPr>
          <p:nvPr>
            <p:ph type="title"/>
          </p:nvPr>
        </p:nvSpPr>
        <p:spPr/>
        <p:txBody>
          <a:bodyPr/>
          <a:lstStyle/>
          <a:p>
            <a:r>
              <a:rPr lang="en-US" dirty="0"/>
              <a:t>Installing and Using Angular 21</a:t>
            </a:r>
          </a:p>
        </p:txBody>
      </p:sp>
      <p:sp>
        <p:nvSpPr>
          <p:cNvPr id="3" name="Content Placeholder 2">
            <a:extLst>
              <a:ext uri="{FF2B5EF4-FFF2-40B4-BE49-F238E27FC236}">
                <a16:creationId xmlns:a16="http://schemas.microsoft.com/office/drawing/2014/main" id="{D9F65FA9-78C3-2440-117E-032D33AA0D37}"/>
              </a:ext>
            </a:extLst>
          </p:cNvPr>
          <p:cNvSpPr>
            <a:spLocks noGrp="1"/>
          </p:cNvSpPr>
          <p:nvPr>
            <p:ph idx="1"/>
          </p:nvPr>
        </p:nvSpPr>
        <p:spPr>
          <a:xfrm>
            <a:off x="838200" y="1825625"/>
            <a:ext cx="10515600" cy="4667250"/>
          </a:xfrm>
        </p:spPr>
        <p:txBody>
          <a:bodyPr>
            <a:normAutofit fontScale="92500" lnSpcReduction="10000"/>
          </a:bodyPr>
          <a:lstStyle/>
          <a:p>
            <a:pPr marL="514350" indent="-514350">
              <a:buFont typeface="+mj-lt"/>
              <a:buAutoNum type="arabicPeriod" startAt="2"/>
            </a:pPr>
            <a:r>
              <a:rPr lang="en-US" dirty="0"/>
              <a:t>Installation</a:t>
            </a:r>
          </a:p>
          <a:p>
            <a:pPr lvl="1"/>
            <a:r>
              <a:rPr lang="en-US" dirty="0"/>
              <a:t>Open your terminal and run the following command to install the latest </a:t>
            </a:r>
            <a:r>
              <a:rPr lang="en-US" b="1" dirty="0"/>
              <a:t>Angular CLI</a:t>
            </a:r>
            <a:r>
              <a:rPr lang="en-US" dirty="0"/>
              <a:t> globally on your system: </a:t>
            </a:r>
          </a:p>
          <a:p>
            <a:pPr marL="457200" lvl="1" indent="0">
              <a:buNone/>
            </a:pPr>
            <a:r>
              <a:rPr lang="en-US" dirty="0"/>
              <a:t>		</a:t>
            </a:r>
            <a:r>
              <a:rPr lang="en-US" b="1" dirty="0" err="1">
                <a:solidFill>
                  <a:srgbClr val="FF0000"/>
                </a:solidFill>
              </a:rPr>
              <a:t>npm</a:t>
            </a:r>
            <a:r>
              <a:rPr lang="en-US" b="1" dirty="0">
                <a:solidFill>
                  <a:srgbClr val="FF0000"/>
                </a:solidFill>
              </a:rPr>
              <a:t> install -g @angular/cli</a:t>
            </a:r>
          </a:p>
          <a:p>
            <a:pPr marL="514350" indent="-514350">
              <a:buFont typeface="+mj-lt"/>
              <a:buAutoNum type="arabicPeriod" startAt="2"/>
            </a:pPr>
            <a:r>
              <a:rPr lang="en-US" dirty="0"/>
              <a:t>Creating a New Project</a:t>
            </a:r>
          </a:p>
          <a:p>
            <a:pPr lvl="1"/>
            <a:r>
              <a:rPr lang="en-US" dirty="0"/>
              <a:t>Navigate to your desired folder and create a new project:</a:t>
            </a:r>
          </a:p>
          <a:p>
            <a:pPr marL="457200" lvl="1" indent="0">
              <a:buNone/>
            </a:pPr>
            <a:r>
              <a:rPr lang="en-US" b="1" dirty="0">
                <a:solidFill>
                  <a:srgbClr val="FF0000"/>
                </a:solidFill>
              </a:rPr>
              <a:t>		ng new </a:t>
            </a:r>
            <a:r>
              <a:rPr lang="en-US" b="1" i="1" dirty="0">
                <a:solidFill>
                  <a:srgbClr val="FF0000"/>
                </a:solidFill>
              </a:rPr>
              <a:t>my-first-angular-app</a:t>
            </a:r>
          </a:p>
          <a:p>
            <a:pPr marL="457200" lvl="1" indent="0">
              <a:buNone/>
            </a:pPr>
            <a:endParaRPr lang="en-US" dirty="0"/>
          </a:p>
          <a:p>
            <a:pPr lvl="1"/>
            <a:r>
              <a:rPr lang="en-US" dirty="0"/>
              <a:t>During setup, you will be prompted with several configuration options:</a:t>
            </a:r>
          </a:p>
          <a:p>
            <a:pPr lvl="2">
              <a:buFont typeface="Wingdings" panose="05000000000000000000" pitchFamily="2" charset="2"/>
              <a:buChar char="ü"/>
            </a:pPr>
            <a:r>
              <a:rPr lang="en-US" b="1" dirty="0"/>
              <a:t>Stylesheet format</a:t>
            </a:r>
            <a:r>
              <a:rPr lang="en-US" dirty="0"/>
              <a:t>: Choose CSS, SCSS, or Sass.</a:t>
            </a:r>
          </a:p>
          <a:p>
            <a:pPr lvl="2">
              <a:buFont typeface="Wingdings" panose="05000000000000000000" pitchFamily="2" charset="2"/>
              <a:buChar char="ü"/>
            </a:pPr>
            <a:r>
              <a:rPr lang="en-US" b="1" dirty="0"/>
              <a:t>Server-Side Rendering (SSR)</a:t>
            </a:r>
            <a:r>
              <a:rPr lang="en-US" dirty="0"/>
              <a:t>: Choose "no" for a standard client-side application or "yes" for SSR and static site generation.</a:t>
            </a:r>
          </a:p>
          <a:p>
            <a:pPr lvl="2">
              <a:buFont typeface="Wingdings" panose="05000000000000000000" pitchFamily="2" charset="2"/>
              <a:buChar char="ü"/>
            </a:pPr>
            <a:r>
              <a:rPr lang="en-US" b="1" dirty="0"/>
              <a:t>Zoneless</a:t>
            </a:r>
            <a:r>
              <a:rPr lang="en-US" dirty="0"/>
              <a:t>: Angular 21 projects can be created without zone.js by default to leverage cleaner reactivity with Signals. </a:t>
            </a:r>
            <a:r>
              <a:rPr lang="en-US" b="1" dirty="0">
                <a:solidFill>
                  <a:srgbClr val="FF0000"/>
                </a:solidFill>
              </a:rPr>
              <a:t>		</a:t>
            </a:r>
            <a:endParaRPr lang="en-US" b="1" i="1" dirty="0">
              <a:solidFill>
                <a:srgbClr val="FF0000"/>
              </a:solidFill>
            </a:endParaRPr>
          </a:p>
        </p:txBody>
      </p:sp>
    </p:spTree>
    <p:extLst>
      <p:ext uri="{BB962C8B-B14F-4D97-AF65-F5344CB8AC3E}">
        <p14:creationId xmlns:p14="http://schemas.microsoft.com/office/powerpoint/2010/main" val="326385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82B03-4CE6-F011-FF2A-4D77F7599E6E}"/>
              </a:ext>
            </a:extLst>
          </p:cNvPr>
          <p:cNvSpPr>
            <a:spLocks noGrp="1"/>
          </p:cNvSpPr>
          <p:nvPr>
            <p:ph type="title"/>
          </p:nvPr>
        </p:nvSpPr>
        <p:spPr/>
        <p:txBody>
          <a:bodyPr/>
          <a:lstStyle/>
          <a:p>
            <a:r>
              <a:rPr lang="en-US" dirty="0"/>
              <a:t>Installing and Using Angular 21</a:t>
            </a:r>
          </a:p>
        </p:txBody>
      </p:sp>
      <p:sp>
        <p:nvSpPr>
          <p:cNvPr id="3" name="Content Placeholder 2">
            <a:extLst>
              <a:ext uri="{FF2B5EF4-FFF2-40B4-BE49-F238E27FC236}">
                <a16:creationId xmlns:a16="http://schemas.microsoft.com/office/drawing/2014/main" id="{D9F65FA9-78C3-2440-117E-032D33AA0D37}"/>
              </a:ext>
            </a:extLst>
          </p:cNvPr>
          <p:cNvSpPr>
            <a:spLocks noGrp="1"/>
          </p:cNvSpPr>
          <p:nvPr>
            <p:ph idx="1"/>
          </p:nvPr>
        </p:nvSpPr>
        <p:spPr>
          <a:xfrm>
            <a:off x="838200" y="1825625"/>
            <a:ext cx="10515600" cy="4667250"/>
          </a:xfrm>
        </p:spPr>
        <p:txBody>
          <a:bodyPr>
            <a:normAutofit/>
          </a:bodyPr>
          <a:lstStyle/>
          <a:p>
            <a:pPr marL="514350" indent="-514350">
              <a:buFont typeface="+mj-lt"/>
              <a:buAutoNum type="arabicPeriod" startAt="4"/>
            </a:pPr>
            <a:r>
              <a:rPr lang="en-US" dirty="0"/>
              <a:t>Running the Application</a:t>
            </a:r>
          </a:p>
          <a:p>
            <a:pPr lvl="1"/>
            <a:r>
              <a:rPr lang="en-US" dirty="0"/>
              <a:t>Once the project is created, navigate into the directory and start the local development server: </a:t>
            </a:r>
          </a:p>
          <a:p>
            <a:pPr marL="457200" lvl="1" indent="0">
              <a:buNone/>
            </a:pPr>
            <a:r>
              <a:rPr lang="en-US" b="1" dirty="0">
                <a:solidFill>
                  <a:srgbClr val="FF0000"/>
                </a:solidFill>
              </a:rPr>
              <a:t>	cd </a:t>
            </a:r>
            <a:r>
              <a:rPr lang="en-US" b="1" i="1" dirty="0">
                <a:solidFill>
                  <a:srgbClr val="FF0000"/>
                </a:solidFill>
              </a:rPr>
              <a:t>my-first-angular-app</a:t>
            </a:r>
          </a:p>
          <a:p>
            <a:pPr marL="457200" lvl="1" indent="0">
              <a:buNone/>
            </a:pPr>
            <a:r>
              <a:rPr lang="en-US" b="1" dirty="0">
                <a:solidFill>
                  <a:srgbClr val="FF0000"/>
                </a:solidFill>
              </a:rPr>
              <a:t>       ng serve –open --port 8888</a:t>
            </a:r>
          </a:p>
          <a:p>
            <a:pPr lvl="1"/>
            <a:endParaRPr lang="en-US" dirty="0"/>
          </a:p>
          <a:p>
            <a:pPr marL="457200" lvl="1" indent="0">
              <a:buNone/>
            </a:pPr>
            <a:r>
              <a:rPr lang="en-US" dirty="0"/>
              <a:t>   </a:t>
            </a:r>
            <a:r>
              <a:rPr lang="en-US" b="1" dirty="0"/>
              <a:t>Note: </a:t>
            </a:r>
          </a:p>
          <a:p>
            <a:pPr marL="457200" lvl="1" indent="0">
              <a:buNone/>
            </a:pPr>
            <a:r>
              <a:rPr lang="en-US" b="1" dirty="0"/>
              <a:t>     </a:t>
            </a:r>
            <a:r>
              <a:rPr lang="en-US" dirty="0"/>
              <a:t>1) The --open flag will automatically launch your default browser</a:t>
            </a:r>
          </a:p>
          <a:p>
            <a:pPr marL="457200" lvl="1" indent="0">
              <a:buNone/>
            </a:pPr>
            <a:r>
              <a:rPr lang="en-US" dirty="0"/>
              <a:t>     2) The --port allow to open the app from other port instead of the default</a:t>
            </a:r>
          </a:p>
          <a:p>
            <a:pPr lvl="1"/>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4108362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82B03-4CE6-F011-FF2A-4D77F7599E6E}"/>
              </a:ext>
            </a:extLst>
          </p:cNvPr>
          <p:cNvSpPr>
            <a:spLocks noGrp="1"/>
          </p:cNvSpPr>
          <p:nvPr>
            <p:ph type="title"/>
          </p:nvPr>
        </p:nvSpPr>
        <p:spPr/>
        <p:txBody>
          <a:bodyPr/>
          <a:lstStyle/>
          <a:p>
            <a:r>
              <a:rPr lang="en-US" dirty="0"/>
              <a:t>Installing and Using Angular 21</a:t>
            </a:r>
          </a:p>
        </p:txBody>
      </p:sp>
      <p:sp>
        <p:nvSpPr>
          <p:cNvPr id="3" name="Content Placeholder 2">
            <a:extLst>
              <a:ext uri="{FF2B5EF4-FFF2-40B4-BE49-F238E27FC236}">
                <a16:creationId xmlns:a16="http://schemas.microsoft.com/office/drawing/2014/main" id="{D9F65FA9-78C3-2440-117E-032D33AA0D37}"/>
              </a:ext>
            </a:extLst>
          </p:cNvPr>
          <p:cNvSpPr>
            <a:spLocks noGrp="1"/>
          </p:cNvSpPr>
          <p:nvPr>
            <p:ph idx="1"/>
          </p:nvPr>
        </p:nvSpPr>
        <p:spPr>
          <a:xfrm>
            <a:off x="838200" y="1825625"/>
            <a:ext cx="10515600" cy="4667250"/>
          </a:xfrm>
        </p:spPr>
        <p:txBody>
          <a:bodyPr>
            <a:normAutofit/>
          </a:bodyPr>
          <a:lstStyle/>
          <a:p>
            <a:pPr marL="514350" indent="-514350">
              <a:buFont typeface="+mj-lt"/>
              <a:buAutoNum type="arabicPeriod" startAt="5"/>
            </a:pPr>
            <a:r>
              <a:rPr lang="en-US" dirty="0"/>
              <a:t>Using New Angular 21 Features</a:t>
            </a:r>
          </a:p>
          <a:p>
            <a:pPr lvl="1"/>
            <a:r>
              <a:rPr lang="en-US" dirty="0"/>
              <a:t>Angular 21 introduces several refinements to improve accessibility and developer experience:</a:t>
            </a:r>
          </a:p>
          <a:p>
            <a:pPr lvl="2">
              <a:buFont typeface="Wingdings" panose="05000000000000000000" pitchFamily="2" charset="2"/>
              <a:buChar char="ü"/>
            </a:pPr>
            <a:r>
              <a:rPr lang="en-US" b="1" dirty="0"/>
              <a:t>Angular Aria</a:t>
            </a:r>
            <a:r>
              <a:rPr lang="en-US" dirty="0"/>
              <a:t>: A new UI library currently in developer preview, designed to help build accessible interfaces. You can add it using </a:t>
            </a:r>
            <a:r>
              <a:rPr lang="en-US" dirty="0" err="1"/>
              <a:t>npm</a:t>
            </a:r>
            <a:r>
              <a:rPr lang="en-US" dirty="0"/>
              <a:t> install @angular/aria.</a:t>
            </a:r>
          </a:p>
          <a:p>
            <a:pPr lvl="2">
              <a:buFont typeface="Wingdings" panose="05000000000000000000" pitchFamily="2" charset="2"/>
              <a:buChar char="ü"/>
            </a:pPr>
            <a:r>
              <a:rPr lang="en-US" b="1" dirty="0"/>
              <a:t>Signals Everywhere</a:t>
            </a:r>
            <a:r>
              <a:rPr lang="en-US" dirty="0"/>
              <a:t>: Use Signals as the unified reactive primitive for components and forms.</a:t>
            </a:r>
          </a:p>
          <a:p>
            <a:pPr lvl="2">
              <a:buFont typeface="Wingdings" panose="05000000000000000000" pitchFamily="2" charset="2"/>
              <a:buChar char="ü"/>
            </a:pPr>
            <a:r>
              <a:rPr lang="en-US" b="1" dirty="0"/>
              <a:t>Standalone Components</a:t>
            </a:r>
            <a:r>
              <a:rPr lang="en-US" dirty="0"/>
              <a:t>: The Angular team recommends building with standalone components rather than </a:t>
            </a:r>
            <a:r>
              <a:rPr lang="en-US" dirty="0" err="1"/>
              <a:t>NgModules</a:t>
            </a:r>
            <a:r>
              <a:rPr lang="en-US" dirty="0"/>
              <a:t> for a more modern architecture.</a:t>
            </a:r>
          </a:p>
          <a:p>
            <a:pPr marL="457200" lvl="1" indent="0">
              <a:buNone/>
            </a:pPr>
            <a:r>
              <a:rPr lang="en-US" b="1" dirty="0">
                <a:solidFill>
                  <a:srgbClr val="FF0000"/>
                </a:solidFill>
              </a:rPr>
              <a:t>	</a:t>
            </a:r>
            <a:endParaRPr lang="en-US" dirty="0"/>
          </a:p>
          <a:p>
            <a:pPr marL="457200" lvl="1" indent="0">
              <a:buNone/>
            </a:pPr>
            <a:endParaRPr lang="en-US" dirty="0"/>
          </a:p>
        </p:txBody>
      </p:sp>
    </p:spTree>
    <p:extLst>
      <p:ext uri="{BB962C8B-B14F-4D97-AF65-F5344CB8AC3E}">
        <p14:creationId xmlns:p14="http://schemas.microsoft.com/office/powerpoint/2010/main" val="280288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CD65A-45B1-221B-2897-77DB08B1D229}"/>
              </a:ext>
            </a:extLst>
          </p:cNvPr>
          <p:cNvSpPr>
            <a:spLocks noGrp="1"/>
          </p:cNvSpPr>
          <p:nvPr>
            <p:ph type="title"/>
          </p:nvPr>
        </p:nvSpPr>
        <p:spPr/>
        <p:txBody>
          <a:bodyPr/>
          <a:lstStyle/>
          <a:p>
            <a:r>
              <a:rPr lang="en-US" dirty="0"/>
              <a:t>Creating the First Angular Project</a:t>
            </a:r>
          </a:p>
        </p:txBody>
      </p:sp>
      <p:sp>
        <p:nvSpPr>
          <p:cNvPr id="3" name="Content Placeholder 2">
            <a:extLst>
              <a:ext uri="{FF2B5EF4-FFF2-40B4-BE49-F238E27FC236}">
                <a16:creationId xmlns:a16="http://schemas.microsoft.com/office/drawing/2014/main" id="{3BEC6664-39D6-5485-50BE-448D774AF573}"/>
              </a:ext>
            </a:extLst>
          </p:cNvPr>
          <p:cNvSpPr>
            <a:spLocks noGrp="1"/>
          </p:cNvSpPr>
          <p:nvPr>
            <p:ph idx="1"/>
          </p:nvPr>
        </p:nvSpPr>
        <p:spPr/>
        <p:txBody>
          <a:bodyPr/>
          <a:lstStyle/>
          <a:p>
            <a:r>
              <a:rPr lang="en-US" dirty="0"/>
              <a:t>Demo</a:t>
            </a:r>
          </a:p>
        </p:txBody>
      </p:sp>
    </p:spTree>
    <p:extLst>
      <p:ext uri="{BB962C8B-B14F-4D97-AF65-F5344CB8AC3E}">
        <p14:creationId xmlns:p14="http://schemas.microsoft.com/office/powerpoint/2010/main" val="275747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B5BF1-CC1C-EA58-F720-458A772753F5}"/>
              </a:ext>
            </a:extLst>
          </p:cNvPr>
          <p:cNvSpPr>
            <a:spLocks noGrp="1"/>
          </p:cNvSpPr>
          <p:nvPr>
            <p:ph type="title"/>
          </p:nvPr>
        </p:nvSpPr>
        <p:spPr/>
        <p:txBody>
          <a:bodyPr/>
          <a:lstStyle/>
          <a:p>
            <a:r>
              <a:rPr lang="en-US" dirty="0"/>
              <a:t>Project Structure Overview</a:t>
            </a:r>
          </a:p>
        </p:txBody>
      </p:sp>
      <p:sp>
        <p:nvSpPr>
          <p:cNvPr id="3" name="Content Placeholder 2">
            <a:extLst>
              <a:ext uri="{FF2B5EF4-FFF2-40B4-BE49-F238E27FC236}">
                <a16:creationId xmlns:a16="http://schemas.microsoft.com/office/drawing/2014/main" id="{4D104942-8C9C-E45F-311E-36198E36DA47}"/>
              </a:ext>
            </a:extLst>
          </p:cNvPr>
          <p:cNvSpPr>
            <a:spLocks noGrp="1"/>
          </p:cNvSpPr>
          <p:nvPr>
            <p:ph idx="1"/>
          </p:nvPr>
        </p:nvSpPr>
        <p:spPr/>
        <p:txBody>
          <a:bodyPr/>
          <a:lstStyle/>
          <a:p>
            <a:r>
              <a:rPr lang="en-US" dirty="0"/>
              <a:t>Demo</a:t>
            </a:r>
          </a:p>
        </p:txBody>
      </p:sp>
    </p:spTree>
    <p:extLst>
      <p:ext uri="{BB962C8B-B14F-4D97-AF65-F5344CB8AC3E}">
        <p14:creationId xmlns:p14="http://schemas.microsoft.com/office/powerpoint/2010/main" val="3007963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9AEE9-EFD9-D34A-2833-F11B1B413FE9}"/>
              </a:ext>
            </a:extLst>
          </p:cNvPr>
          <p:cNvSpPr>
            <a:spLocks noGrp="1"/>
          </p:cNvSpPr>
          <p:nvPr>
            <p:ph type="title"/>
          </p:nvPr>
        </p:nvSpPr>
        <p:spPr/>
        <p:txBody>
          <a:bodyPr/>
          <a:lstStyle/>
          <a:p>
            <a:r>
              <a:rPr lang="en-US" dirty="0"/>
              <a:t>Standalone Components Architecture</a:t>
            </a:r>
          </a:p>
        </p:txBody>
      </p:sp>
      <p:sp>
        <p:nvSpPr>
          <p:cNvPr id="3" name="Content Placeholder 2">
            <a:extLst>
              <a:ext uri="{FF2B5EF4-FFF2-40B4-BE49-F238E27FC236}">
                <a16:creationId xmlns:a16="http://schemas.microsoft.com/office/drawing/2014/main" id="{5DA0AA0D-11E2-FC81-9902-7056777884F5}"/>
              </a:ext>
            </a:extLst>
          </p:cNvPr>
          <p:cNvSpPr>
            <a:spLocks noGrp="1"/>
          </p:cNvSpPr>
          <p:nvPr>
            <p:ph idx="1"/>
          </p:nvPr>
        </p:nvSpPr>
        <p:spPr>
          <a:xfrm>
            <a:off x="838200" y="1825624"/>
            <a:ext cx="10515600" cy="5032375"/>
          </a:xfrm>
        </p:spPr>
        <p:txBody>
          <a:bodyPr>
            <a:normAutofit fontScale="92500" lnSpcReduction="10000"/>
          </a:bodyPr>
          <a:lstStyle/>
          <a:p>
            <a:r>
              <a:rPr lang="en-US" dirty="0"/>
              <a:t>In Angular 21, Standalone Components are the default architecture, effectively replacing the traditional </a:t>
            </a:r>
            <a:r>
              <a:rPr lang="en-US" dirty="0" err="1"/>
              <a:t>NgModule</a:t>
            </a:r>
            <a:r>
              <a:rPr lang="en-US" dirty="0"/>
              <a:t>-heavy setup. This "component-first" approach simplifies the framework by allowing components to manage their own dependencies directly.</a:t>
            </a:r>
          </a:p>
          <a:p>
            <a:r>
              <a:rPr lang="en-US" dirty="0"/>
              <a:t>Core Architectural Principles</a:t>
            </a:r>
          </a:p>
          <a:p>
            <a:pPr lvl="1"/>
            <a:r>
              <a:rPr lang="en-US" b="1" dirty="0"/>
              <a:t>Module-Free Structure</a:t>
            </a:r>
            <a:r>
              <a:rPr lang="en-US" dirty="0"/>
              <a:t>: Components, directives, and pipes no longer require declaration in an </a:t>
            </a:r>
            <a:r>
              <a:rPr lang="en-US" dirty="0" err="1"/>
              <a:t>NgModule</a:t>
            </a:r>
            <a:r>
              <a:rPr lang="en-US" dirty="0"/>
              <a:t>.</a:t>
            </a:r>
          </a:p>
          <a:p>
            <a:pPr lvl="1"/>
            <a:r>
              <a:rPr lang="en-US" b="1" dirty="0"/>
              <a:t>Explicit Dependency Management</a:t>
            </a:r>
            <a:r>
              <a:rPr lang="en-US" dirty="0"/>
              <a:t>: Each component explicitly lists its own dependencies (other components, pipes, or modules like </a:t>
            </a:r>
            <a:r>
              <a:rPr lang="en-US" dirty="0" err="1"/>
              <a:t>CommonModule</a:t>
            </a:r>
            <a:r>
              <a:rPr lang="en-US" dirty="0"/>
              <a:t>) within its @Component decorator's imports array.</a:t>
            </a:r>
          </a:p>
          <a:p>
            <a:pPr lvl="1"/>
            <a:r>
              <a:rPr lang="en-US" b="1" dirty="0"/>
              <a:t>Bootstrapping</a:t>
            </a:r>
            <a:r>
              <a:rPr lang="en-US" dirty="0"/>
              <a:t>: Applications are initialized using </a:t>
            </a:r>
            <a:r>
              <a:rPr lang="en-US" dirty="0" err="1"/>
              <a:t>bootstrapApplication</a:t>
            </a:r>
            <a:r>
              <a:rPr lang="en-US" dirty="0"/>
              <a:t>(</a:t>
            </a:r>
            <a:r>
              <a:rPr lang="en-US" dirty="0" err="1"/>
              <a:t>AppComponent</a:t>
            </a:r>
            <a:r>
              <a:rPr lang="en-US" dirty="0"/>
              <a:t>, { ... }) in </a:t>
            </a:r>
            <a:r>
              <a:rPr lang="en-US" dirty="0" err="1"/>
              <a:t>main.ts</a:t>
            </a:r>
            <a:r>
              <a:rPr lang="en-US" dirty="0"/>
              <a:t>, eliminating the need for an </a:t>
            </a:r>
            <a:r>
              <a:rPr lang="en-US" dirty="0" err="1"/>
              <a:t>AppModule</a:t>
            </a:r>
            <a:r>
              <a:rPr lang="en-US" dirty="0"/>
              <a:t> file entirely.</a:t>
            </a:r>
          </a:p>
          <a:p>
            <a:pPr lvl="1"/>
            <a:r>
              <a:rPr lang="en-US" b="1" dirty="0"/>
              <a:t>Lazy Loading</a:t>
            </a:r>
            <a:r>
              <a:rPr lang="en-US" dirty="0"/>
              <a:t>: Routing is streamlined; you can lazy-load a standalone component directly using </a:t>
            </a:r>
            <a:r>
              <a:rPr lang="en-US" dirty="0" err="1"/>
              <a:t>loadComponent</a:t>
            </a:r>
            <a:r>
              <a:rPr lang="en-US" dirty="0"/>
              <a:t>: () =&gt; import('./path').then(m =&gt; </a:t>
            </a:r>
            <a:r>
              <a:rPr lang="en-US" dirty="0" err="1"/>
              <a:t>m.MyComponent</a:t>
            </a:r>
            <a:r>
              <a:rPr lang="en-US" dirty="0"/>
              <a:t>) instead of loading a whole module</a:t>
            </a:r>
          </a:p>
        </p:txBody>
      </p:sp>
    </p:spTree>
    <p:extLst>
      <p:ext uri="{BB962C8B-B14F-4D97-AF65-F5344CB8AC3E}">
        <p14:creationId xmlns:p14="http://schemas.microsoft.com/office/powerpoint/2010/main" val="1499073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9AEE9-EFD9-D34A-2833-F11B1B413FE9}"/>
              </a:ext>
            </a:extLst>
          </p:cNvPr>
          <p:cNvSpPr>
            <a:spLocks noGrp="1"/>
          </p:cNvSpPr>
          <p:nvPr>
            <p:ph type="title"/>
          </p:nvPr>
        </p:nvSpPr>
        <p:spPr/>
        <p:txBody>
          <a:bodyPr/>
          <a:lstStyle/>
          <a:p>
            <a:r>
              <a:rPr lang="en-US" dirty="0"/>
              <a:t>Standalone Components Architecture</a:t>
            </a:r>
          </a:p>
        </p:txBody>
      </p:sp>
      <p:sp>
        <p:nvSpPr>
          <p:cNvPr id="3" name="Content Placeholder 2">
            <a:extLst>
              <a:ext uri="{FF2B5EF4-FFF2-40B4-BE49-F238E27FC236}">
                <a16:creationId xmlns:a16="http://schemas.microsoft.com/office/drawing/2014/main" id="{5DA0AA0D-11E2-FC81-9902-7056777884F5}"/>
              </a:ext>
            </a:extLst>
          </p:cNvPr>
          <p:cNvSpPr>
            <a:spLocks noGrp="1"/>
          </p:cNvSpPr>
          <p:nvPr>
            <p:ph idx="1"/>
          </p:nvPr>
        </p:nvSpPr>
        <p:spPr>
          <a:xfrm>
            <a:off x="838200" y="1825624"/>
            <a:ext cx="10515600" cy="5032375"/>
          </a:xfrm>
        </p:spPr>
        <p:txBody>
          <a:bodyPr>
            <a:normAutofit/>
          </a:bodyPr>
          <a:lstStyle/>
          <a:p>
            <a:r>
              <a:rPr lang="en-US" dirty="0"/>
              <a:t>Key Benefits</a:t>
            </a:r>
          </a:p>
          <a:p>
            <a:pPr lvl="1"/>
            <a:r>
              <a:rPr lang="en-US" b="1" dirty="0"/>
              <a:t>Reduced Boilerplate</a:t>
            </a:r>
            <a:r>
              <a:rPr lang="en-US" dirty="0"/>
              <a:t>: Removes the need for complex, nested </a:t>
            </a:r>
            <a:r>
              <a:rPr lang="en-US" dirty="0" err="1"/>
              <a:t>NgModule</a:t>
            </a:r>
            <a:r>
              <a:rPr lang="en-US" dirty="0"/>
              <a:t> declarations that often confused beginners.</a:t>
            </a:r>
          </a:p>
          <a:p>
            <a:pPr lvl="1"/>
            <a:r>
              <a:rPr lang="en-US" b="1" dirty="0"/>
              <a:t>Better Tree Shaking</a:t>
            </a:r>
            <a:r>
              <a:rPr lang="en-US" dirty="0"/>
              <a:t>: Since dependencies are explicitly linked to specific components, the compiler can more easily remove unused code, resulting in smaller bundle sizes.</a:t>
            </a:r>
          </a:p>
          <a:p>
            <a:pPr lvl="1"/>
            <a:r>
              <a:rPr lang="en-US" b="1" dirty="0"/>
              <a:t>Simplified Testing</a:t>
            </a:r>
            <a:r>
              <a:rPr lang="en-US" dirty="0"/>
              <a:t>: Components are self-contained, making them easier to isolate for unit tests.</a:t>
            </a:r>
          </a:p>
          <a:p>
            <a:pPr lvl="1"/>
            <a:r>
              <a:rPr lang="en-US" b="1" dirty="0"/>
              <a:t>Enhanced Reusability</a:t>
            </a:r>
            <a:r>
              <a:rPr lang="en-US" dirty="0"/>
              <a:t>: Standalone components can be easily shared and imported into different parts of an application or library without carrying over unnecessary module baggage</a:t>
            </a:r>
          </a:p>
        </p:txBody>
      </p:sp>
    </p:spTree>
    <p:extLst>
      <p:ext uri="{BB962C8B-B14F-4D97-AF65-F5344CB8AC3E}">
        <p14:creationId xmlns:p14="http://schemas.microsoft.com/office/powerpoint/2010/main" val="353321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9AEE9-EFD9-D34A-2833-F11B1B413FE9}"/>
              </a:ext>
            </a:extLst>
          </p:cNvPr>
          <p:cNvSpPr>
            <a:spLocks noGrp="1"/>
          </p:cNvSpPr>
          <p:nvPr>
            <p:ph type="title"/>
          </p:nvPr>
        </p:nvSpPr>
        <p:spPr/>
        <p:txBody>
          <a:bodyPr/>
          <a:lstStyle/>
          <a:p>
            <a:r>
              <a:rPr lang="en-US" dirty="0"/>
              <a:t>Standalone Components Architecture</a:t>
            </a:r>
          </a:p>
        </p:txBody>
      </p:sp>
      <p:sp>
        <p:nvSpPr>
          <p:cNvPr id="3" name="Content Placeholder 2">
            <a:extLst>
              <a:ext uri="{FF2B5EF4-FFF2-40B4-BE49-F238E27FC236}">
                <a16:creationId xmlns:a16="http://schemas.microsoft.com/office/drawing/2014/main" id="{5DA0AA0D-11E2-FC81-9902-7056777884F5}"/>
              </a:ext>
            </a:extLst>
          </p:cNvPr>
          <p:cNvSpPr>
            <a:spLocks noGrp="1"/>
          </p:cNvSpPr>
          <p:nvPr>
            <p:ph idx="1"/>
          </p:nvPr>
        </p:nvSpPr>
        <p:spPr>
          <a:xfrm>
            <a:off x="838200" y="1825624"/>
            <a:ext cx="10515600" cy="5032375"/>
          </a:xfrm>
        </p:spPr>
        <p:txBody>
          <a:bodyPr>
            <a:normAutofit/>
          </a:bodyPr>
          <a:lstStyle/>
          <a:p>
            <a:r>
              <a:rPr lang="en-US" dirty="0"/>
              <a:t>Modern Folder Structure in v21</a:t>
            </a:r>
          </a:p>
          <a:p>
            <a:pPr lvl="1"/>
            <a:r>
              <a:rPr lang="en-US" dirty="0"/>
              <a:t>Instead of grouping by "type" (e.g., all services in one folder), Angular 21 architecture encourages grouping by feature domain</a:t>
            </a:r>
          </a:p>
          <a:p>
            <a:pPr lvl="2"/>
            <a:r>
              <a:rPr lang="en-US" b="1" dirty="0"/>
              <a:t>Features/</a:t>
            </a:r>
            <a:r>
              <a:rPr lang="en-US" dirty="0"/>
              <a:t>: Contains self-contained folders for specific app areas (e.g., user-profile/, billing/), each with its own standalone components, services, and models.</a:t>
            </a:r>
          </a:p>
          <a:p>
            <a:pPr lvl="2"/>
            <a:r>
              <a:rPr lang="en-US" b="1" dirty="0"/>
              <a:t>Shared/</a:t>
            </a:r>
            <a:r>
              <a:rPr lang="en-US" dirty="0"/>
              <a:t>: For reusable standalone UI elements (buttons, inputs) used across multiple features.</a:t>
            </a:r>
          </a:p>
          <a:p>
            <a:pPr lvl="2"/>
            <a:r>
              <a:rPr lang="en-US" b="1"/>
              <a:t>Core</a:t>
            </a:r>
            <a:r>
              <a:rPr lang="en-US" b="1" dirty="0"/>
              <a:t>/</a:t>
            </a:r>
            <a:r>
              <a:rPr lang="en-US" dirty="0"/>
              <a:t>: Dedicated to global singleton services and providers that remain consistent across the app lifecycle</a:t>
            </a:r>
          </a:p>
        </p:txBody>
      </p:sp>
    </p:spTree>
    <p:extLst>
      <p:ext uri="{BB962C8B-B14F-4D97-AF65-F5344CB8AC3E}">
        <p14:creationId xmlns:p14="http://schemas.microsoft.com/office/powerpoint/2010/main" val="19188936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B0FF7-E25D-32BD-D083-CD72A9D41B16}"/>
              </a:ext>
            </a:extLst>
          </p:cNvPr>
          <p:cNvSpPr>
            <a:spLocks noGrp="1"/>
          </p:cNvSpPr>
          <p:nvPr>
            <p:ph type="title"/>
          </p:nvPr>
        </p:nvSpPr>
        <p:spPr/>
        <p:txBody>
          <a:bodyPr/>
          <a:lstStyle/>
          <a:p>
            <a:r>
              <a:rPr lang="en-US" dirty="0"/>
              <a:t>Dependency Injection Overview</a:t>
            </a:r>
          </a:p>
        </p:txBody>
      </p:sp>
      <p:sp>
        <p:nvSpPr>
          <p:cNvPr id="3" name="Content Placeholder 2">
            <a:extLst>
              <a:ext uri="{FF2B5EF4-FFF2-40B4-BE49-F238E27FC236}">
                <a16:creationId xmlns:a16="http://schemas.microsoft.com/office/drawing/2014/main" id="{0FD2C1AC-D8A7-5AA7-F5CB-0CA16424C695}"/>
              </a:ext>
            </a:extLst>
          </p:cNvPr>
          <p:cNvSpPr>
            <a:spLocks noGrp="1"/>
          </p:cNvSpPr>
          <p:nvPr>
            <p:ph idx="1"/>
          </p:nvPr>
        </p:nvSpPr>
        <p:spPr>
          <a:xfrm>
            <a:off x="838200" y="1825625"/>
            <a:ext cx="10515600" cy="1603375"/>
          </a:xfrm>
        </p:spPr>
        <p:txBody>
          <a:bodyPr>
            <a:normAutofit fontScale="92500" lnSpcReduction="10000"/>
          </a:bodyPr>
          <a:lstStyle/>
          <a:p>
            <a:r>
              <a:rPr lang="en-US" dirty="0"/>
              <a:t>In Angular 21, Dependency Injection (DI) continues its evolution toward a functional and signal-driven architecture, moving away from class-heavy patterns like zone.js and constructor-based injection.</a:t>
            </a:r>
          </a:p>
          <a:p>
            <a:r>
              <a:rPr lang="en-US" dirty="0"/>
              <a:t>Key Components of DI</a:t>
            </a:r>
          </a:p>
          <a:p>
            <a:endParaRPr lang="en-US" dirty="0"/>
          </a:p>
        </p:txBody>
      </p:sp>
      <p:graphicFrame>
        <p:nvGraphicFramePr>
          <p:cNvPr id="4" name="Table 3">
            <a:extLst>
              <a:ext uri="{FF2B5EF4-FFF2-40B4-BE49-F238E27FC236}">
                <a16:creationId xmlns:a16="http://schemas.microsoft.com/office/drawing/2014/main" id="{D051B8DF-3A63-2297-835E-952C6B88D90F}"/>
              </a:ext>
            </a:extLst>
          </p:cNvPr>
          <p:cNvGraphicFramePr>
            <a:graphicFrameLocks noGrp="1"/>
          </p:cNvGraphicFramePr>
          <p:nvPr>
            <p:extLst>
              <p:ext uri="{D42A27DB-BD31-4B8C-83A1-F6EECF244321}">
                <p14:modId xmlns:p14="http://schemas.microsoft.com/office/powerpoint/2010/main" val="933811012"/>
              </p:ext>
            </p:extLst>
          </p:nvPr>
        </p:nvGraphicFramePr>
        <p:xfrm>
          <a:off x="1117600" y="3305703"/>
          <a:ext cx="8128000" cy="2565400"/>
        </p:xfrm>
        <a:graphic>
          <a:graphicData uri="http://schemas.openxmlformats.org/drawingml/2006/table">
            <a:tbl>
              <a:tblPr firstRow="1" bandRow="1">
                <a:tableStyleId>{5C22544A-7EE6-4342-B048-85BDC9FD1C3A}</a:tableStyleId>
              </a:tblPr>
              <a:tblGrid>
                <a:gridCol w="2225675">
                  <a:extLst>
                    <a:ext uri="{9D8B030D-6E8A-4147-A177-3AD203B41FA5}">
                      <a16:colId xmlns:a16="http://schemas.microsoft.com/office/drawing/2014/main" val="3640116786"/>
                    </a:ext>
                  </a:extLst>
                </a:gridCol>
                <a:gridCol w="5902325">
                  <a:extLst>
                    <a:ext uri="{9D8B030D-6E8A-4147-A177-3AD203B41FA5}">
                      <a16:colId xmlns:a16="http://schemas.microsoft.com/office/drawing/2014/main" val="3900977400"/>
                    </a:ext>
                  </a:extLst>
                </a:gridCol>
              </a:tblGrid>
              <a:tr h="370840">
                <a:tc>
                  <a:txBody>
                    <a:bodyPr/>
                    <a:lstStyle/>
                    <a:p>
                      <a:r>
                        <a:rPr lang="en-US" dirty="0"/>
                        <a:t>Component</a:t>
                      </a:r>
                    </a:p>
                  </a:txBody>
                  <a:tcPr/>
                </a:tc>
                <a:tc>
                  <a:txBody>
                    <a:bodyPr/>
                    <a:lstStyle/>
                    <a:p>
                      <a:r>
                        <a:rPr lang="en-US" dirty="0"/>
                        <a:t>Description</a:t>
                      </a:r>
                    </a:p>
                  </a:txBody>
                  <a:tcPr/>
                </a:tc>
                <a:extLst>
                  <a:ext uri="{0D108BD9-81ED-4DB2-BD59-A6C34878D82A}">
                    <a16:rowId xmlns:a16="http://schemas.microsoft.com/office/drawing/2014/main" val="2859094547"/>
                  </a:ext>
                </a:extLst>
              </a:tr>
              <a:tr h="370840">
                <a:tc>
                  <a:txBody>
                    <a:bodyPr/>
                    <a:lstStyle/>
                    <a:p>
                      <a:r>
                        <a:rPr lang="en-US" dirty="0"/>
                        <a:t>Provider</a:t>
                      </a:r>
                    </a:p>
                  </a:txBody>
                  <a:tcPr/>
                </a:tc>
                <a:tc>
                  <a:txBody>
                    <a:bodyPr/>
                    <a:lstStyle/>
                    <a:p>
                      <a:r>
                        <a:rPr lang="en-US" dirty="0"/>
                        <a:t>A map that tells the Angular Injector how to create an instance of a dependency.</a:t>
                      </a:r>
                    </a:p>
                  </a:txBody>
                  <a:tcPr/>
                </a:tc>
                <a:extLst>
                  <a:ext uri="{0D108BD9-81ED-4DB2-BD59-A6C34878D82A}">
                    <a16:rowId xmlns:a16="http://schemas.microsoft.com/office/drawing/2014/main" val="3457209643"/>
                  </a:ext>
                </a:extLst>
              </a:tr>
              <a:tr h="370840">
                <a:tc>
                  <a:txBody>
                    <a:bodyPr/>
                    <a:lstStyle/>
                    <a:p>
                      <a:r>
                        <a:rPr lang="en-US" dirty="0"/>
                        <a:t>DI Token</a:t>
                      </a:r>
                    </a:p>
                  </a:txBody>
                  <a:tcPr/>
                </a:tc>
                <a:tc>
                  <a:txBody>
                    <a:bodyPr/>
                    <a:lstStyle/>
                    <a:p>
                      <a:r>
                        <a:rPr lang="en-US" dirty="0"/>
                        <a:t>A unique key (like a class name or </a:t>
                      </a:r>
                      <a:r>
                        <a:rPr lang="en-US" dirty="0" err="1"/>
                        <a:t>InjectionToken</a:t>
                      </a:r>
                      <a:r>
                        <a:rPr lang="en-US" dirty="0"/>
                        <a:t>) used to look up a dependency in the injector.</a:t>
                      </a:r>
                    </a:p>
                  </a:txBody>
                  <a:tcPr/>
                </a:tc>
                <a:extLst>
                  <a:ext uri="{0D108BD9-81ED-4DB2-BD59-A6C34878D82A}">
                    <a16:rowId xmlns:a16="http://schemas.microsoft.com/office/drawing/2014/main" val="2017034167"/>
                  </a:ext>
                </a:extLst>
              </a:tr>
              <a:tr h="370840">
                <a:tc>
                  <a:txBody>
                    <a:bodyPr/>
                    <a:lstStyle/>
                    <a:p>
                      <a:r>
                        <a:rPr lang="en-US" dirty="0"/>
                        <a:t>@Injectable()</a:t>
                      </a:r>
                    </a:p>
                  </a:txBody>
                  <a:tcPr/>
                </a:tc>
                <a:tc>
                  <a:txBody>
                    <a:bodyPr/>
                    <a:lstStyle/>
                    <a:p>
                      <a:r>
                        <a:rPr lang="en-US" dirty="0"/>
                        <a:t>A decorator that marks a class as available for injection, often configured with </a:t>
                      </a:r>
                      <a:r>
                        <a:rPr lang="en-US" dirty="0" err="1"/>
                        <a:t>providedIn</a:t>
                      </a:r>
                      <a:r>
                        <a:rPr lang="en-US" dirty="0"/>
                        <a:t>: 'root' to create a singleton.</a:t>
                      </a:r>
                    </a:p>
                  </a:txBody>
                  <a:tcPr/>
                </a:tc>
                <a:extLst>
                  <a:ext uri="{0D108BD9-81ED-4DB2-BD59-A6C34878D82A}">
                    <a16:rowId xmlns:a16="http://schemas.microsoft.com/office/drawing/2014/main" val="3615394609"/>
                  </a:ext>
                </a:extLst>
              </a:tr>
            </a:tbl>
          </a:graphicData>
        </a:graphic>
      </p:graphicFrame>
    </p:spTree>
    <p:extLst>
      <p:ext uri="{BB962C8B-B14F-4D97-AF65-F5344CB8AC3E}">
        <p14:creationId xmlns:p14="http://schemas.microsoft.com/office/powerpoint/2010/main" val="738082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2B46F-8884-1E1B-5CC2-BA9A4F7CBC25}"/>
              </a:ext>
            </a:extLst>
          </p:cNvPr>
          <p:cNvSpPr>
            <a:spLocks noGrp="1"/>
          </p:cNvSpPr>
          <p:nvPr>
            <p:ph type="title"/>
          </p:nvPr>
        </p:nvSpPr>
        <p:spPr/>
        <p:txBody>
          <a:bodyPr/>
          <a:lstStyle/>
          <a:p>
            <a:r>
              <a:rPr lang="en-US" dirty="0"/>
              <a:t>Why Angular 21?</a:t>
            </a:r>
          </a:p>
        </p:txBody>
      </p:sp>
      <p:sp>
        <p:nvSpPr>
          <p:cNvPr id="3" name="Content Placeholder 2">
            <a:extLst>
              <a:ext uri="{FF2B5EF4-FFF2-40B4-BE49-F238E27FC236}">
                <a16:creationId xmlns:a16="http://schemas.microsoft.com/office/drawing/2014/main" id="{F811C0A8-EB0F-DAD9-32CD-CFE116B0B132}"/>
              </a:ext>
            </a:extLst>
          </p:cNvPr>
          <p:cNvSpPr>
            <a:spLocks noGrp="1"/>
          </p:cNvSpPr>
          <p:nvPr>
            <p:ph idx="1"/>
          </p:nvPr>
        </p:nvSpPr>
        <p:spPr/>
        <p:txBody>
          <a:bodyPr>
            <a:normAutofit fontScale="92500"/>
          </a:bodyPr>
          <a:lstStyle/>
          <a:p>
            <a:r>
              <a:rPr lang="en-US" dirty="0"/>
              <a:t>Angular 21 focuses on modernizing the framework by removing historical friction and embracing AI-driven development. Released in late 2025, it marks a significant shift toward a more lightweight, "just works" experience for developers.</a:t>
            </a:r>
          </a:p>
          <a:p>
            <a:r>
              <a:rPr lang="en-US" dirty="0"/>
              <a:t>Key Reasons for Angular 21</a:t>
            </a:r>
          </a:p>
          <a:p>
            <a:pPr lvl="1"/>
            <a:r>
              <a:rPr lang="en-US" b="1" dirty="0"/>
              <a:t>Zoneless by Default</a:t>
            </a:r>
            <a:r>
              <a:rPr lang="en-US" dirty="0"/>
              <a:t>: New projects no longer include zone.js by default. This shift to "zoneless" change detection reduces bundle sizes by approximately 30KB, simplifies stack traces, and improves performance by up to 50% through fine-grained reactivity via Signals.</a:t>
            </a:r>
          </a:p>
          <a:p>
            <a:pPr lvl="1"/>
            <a:r>
              <a:rPr lang="en-US" b="1" dirty="0"/>
              <a:t>Signal Forms (Experimental)</a:t>
            </a:r>
            <a:r>
              <a:rPr lang="en-US" dirty="0"/>
              <a:t>: A new reactive forms experience built entirely on Signals. It eliminates the need for </a:t>
            </a:r>
            <a:r>
              <a:rPr lang="en-US" dirty="0" err="1"/>
              <a:t>valueChanges</a:t>
            </a:r>
            <a:r>
              <a:rPr lang="en-US" dirty="0"/>
              <a:t> subscriptions and provides better TypeScript inference, making forms more composable and scalable.</a:t>
            </a:r>
          </a:p>
        </p:txBody>
      </p:sp>
    </p:spTree>
    <p:extLst>
      <p:ext uri="{BB962C8B-B14F-4D97-AF65-F5344CB8AC3E}">
        <p14:creationId xmlns:p14="http://schemas.microsoft.com/office/powerpoint/2010/main" val="25938055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B0FF7-E25D-32BD-D083-CD72A9D41B16}"/>
              </a:ext>
            </a:extLst>
          </p:cNvPr>
          <p:cNvSpPr>
            <a:spLocks noGrp="1"/>
          </p:cNvSpPr>
          <p:nvPr>
            <p:ph type="title"/>
          </p:nvPr>
        </p:nvSpPr>
        <p:spPr/>
        <p:txBody>
          <a:bodyPr/>
          <a:lstStyle/>
          <a:p>
            <a:r>
              <a:rPr lang="en-US" dirty="0"/>
              <a:t>Dependency Injection Overview</a:t>
            </a:r>
          </a:p>
        </p:txBody>
      </p:sp>
      <p:sp>
        <p:nvSpPr>
          <p:cNvPr id="3" name="Content Placeholder 2">
            <a:extLst>
              <a:ext uri="{FF2B5EF4-FFF2-40B4-BE49-F238E27FC236}">
                <a16:creationId xmlns:a16="http://schemas.microsoft.com/office/drawing/2014/main" id="{0FD2C1AC-D8A7-5AA7-F5CB-0CA16424C695}"/>
              </a:ext>
            </a:extLst>
          </p:cNvPr>
          <p:cNvSpPr>
            <a:spLocks noGrp="1"/>
          </p:cNvSpPr>
          <p:nvPr>
            <p:ph idx="1"/>
          </p:nvPr>
        </p:nvSpPr>
        <p:spPr/>
        <p:txBody>
          <a:bodyPr>
            <a:normAutofit lnSpcReduction="10000"/>
          </a:bodyPr>
          <a:lstStyle/>
          <a:p>
            <a:r>
              <a:rPr lang="en-US" dirty="0"/>
              <a:t>Core Concepts in Angular 21</a:t>
            </a:r>
          </a:p>
          <a:p>
            <a:pPr lvl="1"/>
            <a:r>
              <a:rPr lang="en-US" dirty="0"/>
              <a:t>The DI system manages how components and services share resources without manual instantiation.</a:t>
            </a:r>
          </a:p>
          <a:p>
            <a:pPr lvl="2">
              <a:buFont typeface="Wingdings" panose="05000000000000000000" pitchFamily="2" charset="2"/>
              <a:buChar char="Ø"/>
            </a:pPr>
            <a:r>
              <a:rPr lang="en-US" b="1" dirty="0"/>
              <a:t>inject() Function</a:t>
            </a:r>
            <a:r>
              <a:rPr lang="en-US" dirty="0"/>
              <a:t>: This is now the preferred way to request dependencies over traditional constructor injection. It provides better type safety and works seamlessly in field initializers.</a:t>
            </a:r>
          </a:p>
          <a:p>
            <a:pPr lvl="2">
              <a:buFont typeface="Wingdings" panose="05000000000000000000" pitchFamily="2" charset="2"/>
              <a:buChar char="Ø"/>
            </a:pPr>
            <a:r>
              <a:rPr lang="en-US" b="1" dirty="0"/>
              <a:t>Injection Context</a:t>
            </a:r>
            <a:r>
              <a:rPr lang="en-US" dirty="0"/>
              <a:t>: To use inject(), code must run within a specific context, such as a component’s constructor or a field initializer.</a:t>
            </a:r>
          </a:p>
          <a:p>
            <a:pPr lvl="2">
              <a:buFont typeface="Wingdings" panose="05000000000000000000" pitchFamily="2" charset="2"/>
              <a:buChar char="Ø"/>
            </a:pPr>
            <a:r>
              <a:rPr lang="en-US" b="1" dirty="0"/>
              <a:t>Zoneless by Default</a:t>
            </a:r>
            <a:r>
              <a:rPr lang="en-US" dirty="0"/>
              <a:t>: Angular 21 removes zone.js as a default requirement. This shifts DI usage to support </a:t>
            </a:r>
            <a:r>
              <a:rPr lang="en-US" b="1" dirty="0"/>
              <a:t>Signals</a:t>
            </a:r>
            <a:r>
              <a:rPr lang="en-US" dirty="0"/>
              <a:t>, where change detection is more surgical and tied to individual state changes rather than global "zones".</a:t>
            </a:r>
          </a:p>
          <a:p>
            <a:pPr lvl="2">
              <a:buFont typeface="Wingdings" panose="05000000000000000000" pitchFamily="2" charset="2"/>
              <a:buChar char="Ø"/>
            </a:pPr>
            <a:r>
              <a:rPr lang="en-US" b="1" dirty="0"/>
              <a:t>Hierarchical Injectors</a:t>
            </a:r>
            <a:r>
              <a:rPr lang="en-US" dirty="0"/>
              <a:t>: Angular uses a tree-like hierarchy (</a:t>
            </a:r>
            <a:r>
              <a:rPr lang="en-US" dirty="0" err="1"/>
              <a:t>ElementInjector</a:t>
            </a:r>
            <a:r>
              <a:rPr lang="en-US" dirty="0"/>
              <a:t> → </a:t>
            </a:r>
            <a:r>
              <a:rPr lang="en-US" dirty="0" err="1"/>
              <a:t>EnvironmentInjector</a:t>
            </a:r>
            <a:r>
              <a:rPr lang="en-US" dirty="0"/>
              <a:t>) to resolve dependencies. If a component doesn't have a provider, Angular searches up the tree until it finds one or reaches the </a:t>
            </a:r>
            <a:r>
              <a:rPr lang="en-US" dirty="0" err="1"/>
              <a:t>NullInjector</a:t>
            </a:r>
            <a:endParaRPr lang="en-US" dirty="0"/>
          </a:p>
        </p:txBody>
      </p:sp>
    </p:spTree>
    <p:extLst>
      <p:ext uri="{BB962C8B-B14F-4D97-AF65-F5344CB8AC3E}">
        <p14:creationId xmlns:p14="http://schemas.microsoft.com/office/powerpoint/2010/main" val="31208547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B0FF7-E25D-32BD-D083-CD72A9D41B16}"/>
              </a:ext>
            </a:extLst>
          </p:cNvPr>
          <p:cNvSpPr>
            <a:spLocks noGrp="1"/>
          </p:cNvSpPr>
          <p:nvPr>
            <p:ph type="title"/>
          </p:nvPr>
        </p:nvSpPr>
        <p:spPr/>
        <p:txBody>
          <a:bodyPr/>
          <a:lstStyle/>
          <a:p>
            <a:r>
              <a:rPr lang="en-US" dirty="0"/>
              <a:t>Dependency Injection Overview</a:t>
            </a:r>
          </a:p>
        </p:txBody>
      </p:sp>
      <p:sp>
        <p:nvSpPr>
          <p:cNvPr id="3" name="Content Placeholder 2">
            <a:extLst>
              <a:ext uri="{FF2B5EF4-FFF2-40B4-BE49-F238E27FC236}">
                <a16:creationId xmlns:a16="http://schemas.microsoft.com/office/drawing/2014/main" id="{0FD2C1AC-D8A7-5AA7-F5CB-0CA16424C695}"/>
              </a:ext>
            </a:extLst>
          </p:cNvPr>
          <p:cNvSpPr>
            <a:spLocks noGrp="1"/>
          </p:cNvSpPr>
          <p:nvPr>
            <p:ph idx="1"/>
          </p:nvPr>
        </p:nvSpPr>
        <p:spPr>
          <a:xfrm>
            <a:off x="838200" y="1825625"/>
            <a:ext cx="10515600" cy="2774950"/>
          </a:xfrm>
        </p:spPr>
        <p:txBody>
          <a:bodyPr>
            <a:normAutofit/>
          </a:bodyPr>
          <a:lstStyle/>
          <a:p>
            <a:r>
              <a:rPr lang="en-US" dirty="0"/>
              <a:t>Recent Enhancements (v21 and beyond)</a:t>
            </a:r>
          </a:p>
          <a:p>
            <a:pPr lvl="1"/>
            <a:r>
              <a:rPr lang="en-US" b="1" dirty="0"/>
              <a:t>Signal Forms</a:t>
            </a:r>
            <a:r>
              <a:rPr lang="en-US" dirty="0"/>
              <a:t>: A new, reactive forms API built on Signals that relies heavily on modern DI for cleaner, type-safe state management.</a:t>
            </a:r>
          </a:p>
          <a:p>
            <a:pPr lvl="1"/>
            <a:r>
              <a:rPr lang="en-US" b="1" dirty="0"/>
              <a:t>MCP Server Tools</a:t>
            </a:r>
            <a:r>
              <a:rPr lang="en-US" dirty="0"/>
              <a:t>: Integration for AI-powered development, allowing agents to interact with </a:t>
            </a:r>
            <a:r>
              <a:rPr lang="en-US" dirty="0" err="1"/>
              <a:t>Angular's</a:t>
            </a:r>
            <a:r>
              <a:rPr lang="en-US" dirty="0"/>
              <a:t> DI and features via the Angular CLI.</a:t>
            </a:r>
          </a:p>
          <a:p>
            <a:pPr lvl="1"/>
            <a:r>
              <a:rPr lang="en-US" b="1" dirty="0" err="1"/>
              <a:t>Vitest</a:t>
            </a:r>
            <a:r>
              <a:rPr lang="en-US" b="1" dirty="0"/>
              <a:t> Integration</a:t>
            </a:r>
            <a:r>
              <a:rPr lang="en-US" dirty="0"/>
              <a:t>: The DI-heavy testing environment now defaults to </a:t>
            </a:r>
            <a:r>
              <a:rPr lang="en-US" dirty="0" err="1"/>
              <a:t>Vitest</a:t>
            </a:r>
            <a:r>
              <a:rPr lang="en-US" dirty="0"/>
              <a:t>, offering faster execution without a browser.</a:t>
            </a:r>
          </a:p>
        </p:txBody>
      </p:sp>
    </p:spTree>
    <p:extLst>
      <p:ext uri="{BB962C8B-B14F-4D97-AF65-F5344CB8AC3E}">
        <p14:creationId xmlns:p14="http://schemas.microsoft.com/office/powerpoint/2010/main" val="206913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5F2FD-D505-2CF3-39B1-32A9ABDF3B4E}"/>
              </a:ext>
            </a:extLst>
          </p:cNvPr>
          <p:cNvSpPr>
            <a:spLocks noGrp="1"/>
          </p:cNvSpPr>
          <p:nvPr>
            <p:ph type="title"/>
          </p:nvPr>
        </p:nvSpPr>
        <p:spPr/>
        <p:txBody>
          <a:bodyPr/>
          <a:lstStyle/>
          <a:p>
            <a:r>
              <a:rPr lang="en-US" dirty="0"/>
              <a:t>Change Detection Overview</a:t>
            </a:r>
          </a:p>
        </p:txBody>
      </p:sp>
      <p:sp>
        <p:nvSpPr>
          <p:cNvPr id="3" name="Content Placeholder 2">
            <a:extLst>
              <a:ext uri="{FF2B5EF4-FFF2-40B4-BE49-F238E27FC236}">
                <a16:creationId xmlns:a16="http://schemas.microsoft.com/office/drawing/2014/main" id="{1CC5FF98-EC75-AF05-F5CA-CA7A61D224D9}"/>
              </a:ext>
            </a:extLst>
          </p:cNvPr>
          <p:cNvSpPr>
            <a:spLocks noGrp="1"/>
          </p:cNvSpPr>
          <p:nvPr>
            <p:ph idx="1"/>
          </p:nvPr>
        </p:nvSpPr>
        <p:spPr>
          <a:xfrm>
            <a:off x="838200" y="1825624"/>
            <a:ext cx="10515600" cy="4860925"/>
          </a:xfrm>
        </p:spPr>
        <p:txBody>
          <a:bodyPr>
            <a:normAutofit fontScale="85000" lnSpcReduction="10000"/>
          </a:bodyPr>
          <a:lstStyle/>
          <a:p>
            <a:r>
              <a:rPr lang="en-US" dirty="0"/>
              <a:t>Angular 21 represents a significant shift in how applications manage state and rendering, moving away from global tree traversals toward a reactive, local model. The most critical change is that zoneless change detection.</a:t>
            </a:r>
          </a:p>
          <a:p>
            <a:r>
              <a:rPr lang="en-US" dirty="0"/>
              <a:t>Key Changes in Angular 21</a:t>
            </a:r>
          </a:p>
          <a:p>
            <a:pPr lvl="1"/>
            <a:r>
              <a:rPr lang="en-US" b="1" dirty="0"/>
              <a:t>Zoneless by Default</a:t>
            </a:r>
            <a:r>
              <a:rPr lang="en-US" dirty="0"/>
              <a:t>: New projects no longer rely on Zone.js to track asynchronous operations like </a:t>
            </a:r>
            <a:r>
              <a:rPr lang="en-US" dirty="0" err="1"/>
              <a:t>setTimeout</a:t>
            </a:r>
            <a:r>
              <a:rPr lang="en-US" dirty="0"/>
              <a:t> or HTTP requests. Instead, Angular uses explicit signals and specific API calls to schedule UI updates.</a:t>
            </a:r>
          </a:p>
          <a:p>
            <a:pPr lvl="1"/>
            <a:r>
              <a:rPr lang="en-US" b="1" dirty="0"/>
              <a:t>Signal-Based Reactivity</a:t>
            </a:r>
            <a:r>
              <a:rPr lang="en-US" dirty="0"/>
              <a:t>: Signals are now the primary source of truth for the change detection system. When a signal's value changes, Angular knows exactly which components depend on it and updates only those specific views, rather than checking the entire component tree.</a:t>
            </a:r>
          </a:p>
          <a:p>
            <a:pPr lvl="1"/>
            <a:r>
              <a:rPr lang="en-US" b="1" dirty="0"/>
              <a:t>Eager Change Detection</a:t>
            </a:r>
            <a:r>
              <a:rPr lang="en-US" dirty="0"/>
              <a:t>: Introduced in minor releases like 21.2, this strategy allows for even faster UI updates by immediately reacting to state changes rather than waiting for the next microtask.</a:t>
            </a:r>
          </a:p>
          <a:p>
            <a:pPr lvl="1"/>
            <a:r>
              <a:rPr lang="en-US" b="1" dirty="0"/>
              <a:t>Generic </a:t>
            </a:r>
            <a:r>
              <a:rPr lang="en-US" b="1" dirty="0" err="1"/>
              <a:t>SimpleChanges</a:t>
            </a:r>
            <a:r>
              <a:rPr lang="en-US" dirty="0"/>
              <a:t>: The </a:t>
            </a:r>
            <a:r>
              <a:rPr lang="en-US" dirty="0" err="1"/>
              <a:t>ngOnChanges</a:t>
            </a:r>
            <a:r>
              <a:rPr lang="en-US" dirty="0"/>
              <a:t> lifecycle hook now supports generic types, allowing developers to define the specific data type for @Input() properties, replacing the previous any type for </a:t>
            </a:r>
            <a:r>
              <a:rPr lang="en-US" dirty="0" err="1"/>
              <a:t>previousValue</a:t>
            </a:r>
            <a:r>
              <a:rPr lang="en-US" dirty="0"/>
              <a:t> and </a:t>
            </a:r>
            <a:r>
              <a:rPr lang="en-US" dirty="0" err="1"/>
              <a:t>currentValue</a:t>
            </a:r>
            <a:endParaRPr lang="en-US" dirty="0"/>
          </a:p>
        </p:txBody>
      </p:sp>
    </p:spTree>
    <p:extLst>
      <p:ext uri="{BB962C8B-B14F-4D97-AF65-F5344CB8AC3E}">
        <p14:creationId xmlns:p14="http://schemas.microsoft.com/office/powerpoint/2010/main" val="298816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5F2FD-D505-2CF3-39B1-32A9ABDF3B4E}"/>
              </a:ext>
            </a:extLst>
          </p:cNvPr>
          <p:cNvSpPr>
            <a:spLocks noGrp="1"/>
          </p:cNvSpPr>
          <p:nvPr>
            <p:ph type="title"/>
          </p:nvPr>
        </p:nvSpPr>
        <p:spPr/>
        <p:txBody>
          <a:bodyPr/>
          <a:lstStyle/>
          <a:p>
            <a:r>
              <a:rPr lang="en-US" dirty="0"/>
              <a:t>Change Detection Overview</a:t>
            </a:r>
          </a:p>
        </p:txBody>
      </p:sp>
      <p:sp>
        <p:nvSpPr>
          <p:cNvPr id="3" name="Content Placeholder 2">
            <a:extLst>
              <a:ext uri="{FF2B5EF4-FFF2-40B4-BE49-F238E27FC236}">
                <a16:creationId xmlns:a16="http://schemas.microsoft.com/office/drawing/2014/main" id="{1CC5FF98-EC75-AF05-F5CA-CA7A61D224D9}"/>
              </a:ext>
            </a:extLst>
          </p:cNvPr>
          <p:cNvSpPr>
            <a:spLocks noGrp="1"/>
          </p:cNvSpPr>
          <p:nvPr>
            <p:ph idx="1"/>
          </p:nvPr>
        </p:nvSpPr>
        <p:spPr>
          <a:xfrm>
            <a:off x="838200" y="1825624"/>
            <a:ext cx="10515600" cy="4860925"/>
          </a:xfrm>
        </p:spPr>
        <p:txBody>
          <a:bodyPr>
            <a:normAutofit/>
          </a:bodyPr>
          <a:lstStyle/>
          <a:p>
            <a:r>
              <a:rPr lang="en-US" dirty="0"/>
              <a:t>How Zoneless Detection Works</a:t>
            </a:r>
          </a:p>
          <a:p>
            <a:pPr lvl="1"/>
            <a:r>
              <a:rPr lang="en-US" dirty="0"/>
              <a:t>In a zoneless environment, Angular relies on specific "notifications" to know when to refresh a view:</a:t>
            </a:r>
          </a:p>
          <a:p>
            <a:pPr marL="1371600" lvl="2" indent="-457200">
              <a:buFont typeface="+mj-lt"/>
              <a:buAutoNum type="arabicPeriod"/>
            </a:pPr>
            <a:r>
              <a:rPr lang="en-US" b="1" dirty="0"/>
              <a:t>Signal Updates</a:t>
            </a:r>
            <a:r>
              <a:rPr lang="en-US" dirty="0"/>
              <a:t>: Changing a signal that is read within a template.</a:t>
            </a:r>
          </a:p>
          <a:p>
            <a:pPr marL="1371600" lvl="2" indent="-457200">
              <a:buFont typeface="+mj-lt"/>
              <a:buAutoNum type="arabicPeriod"/>
            </a:pPr>
            <a:r>
              <a:rPr lang="en-US" b="1" dirty="0"/>
              <a:t>Template Listeners</a:t>
            </a:r>
            <a:r>
              <a:rPr lang="en-US" dirty="0"/>
              <a:t>: Triggering event listeners bound in the HTML.</a:t>
            </a:r>
          </a:p>
          <a:p>
            <a:pPr marL="1371600" lvl="2" indent="-457200">
              <a:buFont typeface="+mj-lt"/>
              <a:buAutoNum type="arabicPeriod"/>
            </a:pPr>
            <a:r>
              <a:rPr lang="en-US" b="1" dirty="0"/>
              <a:t>Manual Triggers</a:t>
            </a:r>
            <a:r>
              <a:rPr lang="en-US" dirty="0"/>
              <a:t>: Using </a:t>
            </a:r>
            <a:r>
              <a:rPr lang="en-US" dirty="0" err="1"/>
              <a:t>ChangeDetectorRef.markForCheck</a:t>
            </a:r>
            <a:r>
              <a:rPr lang="en-US" dirty="0"/>
              <a:t>() (often handled by the </a:t>
            </a:r>
            <a:r>
              <a:rPr lang="en-US" dirty="0" err="1"/>
              <a:t>AsyncPipe</a:t>
            </a:r>
            <a:r>
              <a:rPr lang="en-US" dirty="0"/>
              <a:t>).</a:t>
            </a:r>
          </a:p>
          <a:p>
            <a:pPr marL="1371600" lvl="2" indent="-457200">
              <a:buFont typeface="+mj-lt"/>
              <a:buAutoNum type="arabicPeriod"/>
            </a:pPr>
            <a:r>
              <a:rPr lang="en-US" b="1" dirty="0"/>
              <a:t>Component Inputs</a:t>
            </a:r>
            <a:r>
              <a:rPr lang="en-US" dirty="0"/>
              <a:t>: Using </a:t>
            </a:r>
            <a:r>
              <a:rPr lang="en-US" dirty="0" err="1"/>
              <a:t>ComponentRef.setInput</a:t>
            </a:r>
            <a:r>
              <a:rPr lang="en-US" dirty="0"/>
              <a:t>() to update component properties.</a:t>
            </a:r>
          </a:p>
        </p:txBody>
      </p:sp>
    </p:spTree>
    <p:extLst>
      <p:ext uri="{BB962C8B-B14F-4D97-AF65-F5344CB8AC3E}">
        <p14:creationId xmlns:p14="http://schemas.microsoft.com/office/powerpoint/2010/main" val="42166074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5F2FD-D505-2CF3-39B1-32A9ABDF3B4E}"/>
              </a:ext>
            </a:extLst>
          </p:cNvPr>
          <p:cNvSpPr>
            <a:spLocks noGrp="1"/>
          </p:cNvSpPr>
          <p:nvPr>
            <p:ph type="title"/>
          </p:nvPr>
        </p:nvSpPr>
        <p:spPr/>
        <p:txBody>
          <a:bodyPr/>
          <a:lstStyle/>
          <a:p>
            <a:r>
              <a:rPr lang="en-US" dirty="0"/>
              <a:t>Change Detection Overview</a:t>
            </a:r>
          </a:p>
        </p:txBody>
      </p:sp>
      <p:sp>
        <p:nvSpPr>
          <p:cNvPr id="3" name="Content Placeholder 2">
            <a:extLst>
              <a:ext uri="{FF2B5EF4-FFF2-40B4-BE49-F238E27FC236}">
                <a16:creationId xmlns:a16="http://schemas.microsoft.com/office/drawing/2014/main" id="{1CC5FF98-EC75-AF05-F5CA-CA7A61D224D9}"/>
              </a:ext>
            </a:extLst>
          </p:cNvPr>
          <p:cNvSpPr>
            <a:spLocks noGrp="1"/>
          </p:cNvSpPr>
          <p:nvPr>
            <p:ph idx="1"/>
          </p:nvPr>
        </p:nvSpPr>
        <p:spPr>
          <a:xfrm>
            <a:off x="838200" y="1414463"/>
            <a:ext cx="10515600" cy="5286375"/>
          </a:xfrm>
        </p:spPr>
        <p:txBody>
          <a:bodyPr>
            <a:normAutofit fontScale="92500" lnSpcReduction="20000"/>
          </a:bodyPr>
          <a:lstStyle/>
          <a:p>
            <a:r>
              <a:rPr lang="en-US" dirty="0"/>
              <a:t>Comparison: Traditional vs. Angular 21</a:t>
            </a:r>
          </a:p>
          <a:p>
            <a:endParaRPr lang="en-US" dirty="0"/>
          </a:p>
          <a:p>
            <a:endParaRPr lang="en-US" dirty="0"/>
          </a:p>
          <a:p>
            <a:endParaRPr lang="en-US" dirty="0"/>
          </a:p>
          <a:p>
            <a:endParaRPr lang="en-US" dirty="0"/>
          </a:p>
          <a:p>
            <a:r>
              <a:rPr lang="en-US" dirty="0"/>
              <a:t>Benefits of the New Approach</a:t>
            </a:r>
          </a:p>
          <a:p>
            <a:pPr lvl="1">
              <a:buFont typeface="Wingdings" panose="05000000000000000000" pitchFamily="2" charset="2"/>
              <a:buChar char="ü"/>
            </a:pPr>
            <a:r>
              <a:rPr lang="en-US" b="1" dirty="0"/>
              <a:t>Better Core Web Vitals</a:t>
            </a:r>
            <a:r>
              <a:rPr lang="en-US" dirty="0"/>
              <a:t>: Faster initial load and more responsive interaction times.</a:t>
            </a:r>
          </a:p>
          <a:p>
            <a:pPr lvl="1">
              <a:buFont typeface="Wingdings" panose="05000000000000000000" pitchFamily="2" charset="2"/>
              <a:buChar char="ü"/>
            </a:pPr>
            <a:r>
              <a:rPr lang="en-US" b="1" dirty="0"/>
              <a:t>Native Async/Await</a:t>
            </a:r>
            <a:r>
              <a:rPr lang="en-US" dirty="0"/>
              <a:t>: Works seamlessly with modern JavaScript features without requiring "zones" to track them.</a:t>
            </a:r>
          </a:p>
          <a:p>
            <a:pPr lvl="1">
              <a:buFont typeface="Wingdings" panose="05000000000000000000" pitchFamily="2" charset="2"/>
              <a:buChar char="ü"/>
            </a:pPr>
            <a:r>
              <a:rPr lang="en-US" b="1" dirty="0"/>
              <a:t>Easier Debugging</a:t>
            </a:r>
            <a:r>
              <a:rPr lang="en-US" dirty="0"/>
              <a:t>: Stack traces are cleaner because they are not wrapped in multiple Zone.js layers.</a:t>
            </a:r>
          </a:p>
          <a:p>
            <a:r>
              <a:rPr lang="en-US" dirty="0"/>
              <a:t>For existing applications, the Angular team provides migration tools to help transition components to the </a:t>
            </a:r>
            <a:r>
              <a:rPr lang="en-US" dirty="0" err="1"/>
              <a:t>OnPush</a:t>
            </a:r>
            <a:r>
              <a:rPr lang="en-US" dirty="0"/>
              <a:t> strategy, which is a recommended step toward becoming fully zoneless.</a:t>
            </a:r>
          </a:p>
          <a:p>
            <a:pPr marL="0" indent="0">
              <a:buNone/>
            </a:pPr>
            <a:endParaRPr lang="en-US" dirty="0"/>
          </a:p>
          <a:p>
            <a:endParaRPr lang="en-US" dirty="0"/>
          </a:p>
          <a:p>
            <a:endParaRPr lang="en-US" dirty="0"/>
          </a:p>
        </p:txBody>
      </p:sp>
      <p:graphicFrame>
        <p:nvGraphicFramePr>
          <p:cNvPr id="5" name="Table 4">
            <a:extLst>
              <a:ext uri="{FF2B5EF4-FFF2-40B4-BE49-F238E27FC236}">
                <a16:creationId xmlns:a16="http://schemas.microsoft.com/office/drawing/2014/main" id="{795F0567-E44F-4276-9057-6A6170E80584}"/>
              </a:ext>
            </a:extLst>
          </p:cNvPr>
          <p:cNvGraphicFramePr>
            <a:graphicFrameLocks noGrp="1"/>
          </p:cNvGraphicFramePr>
          <p:nvPr>
            <p:extLst>
              <p:ext uri="{D42A27DB-BD31-4B8C-83A1-F6EECF244321}">
                <p14:modId xmlns:p14="http://schemas.microsoft.com/office/powerpoint/2010/main" val="193977170"/>
              </p:ext>
            </p:extLst>
          </p:nvPr>
        </p:nvGraphicFramePr>
        <p:xfrm>
          <a:off x="1181100" y="1752600"/>
          <a:ext cx="10320338" cy="1676400"/>
        </p:xfrm>
        <a:graphic>
          <a:graphicData uri="http://schemas.openxmlformats.org/drawingml/2006/table">
            <a:tbl>
              <a:tblPr firstRow="1" bandRow="1">
                <a:tableStyleId>{5C22544A-7EE6-4342-B048-85BDC9FD1C3A}</a:tableStyleId>
              </a:tblPr>
              <a:tblGrid>
                <a:gridCol w="1906549">
                  <a:extLst>
                    <a:ext uri="{9D8B030D-6E8A-4147-A177-3AD203B41FA5}">
                      <a16:colId xmlns:a16="http://schemas.microsoft.com/office/drawing/2014/main" val="1267372553"/>
                    </a:ext>
                  </a:extLst>
                </a:gridCol>
                <a:gridCol w="3817900">
                  <a:extLst>
                    <a:ext uri="{9D8B030D-6E8A-4147-A177-3AD203B41FA5}">
                      <a16:colId xmlns:a16="http://schemas.microsoft.com/office/drawing/2014/main" val="1517336371"/>
                    </a:ext>
                  </a:extLst>
                </a:gridCol>
                <a:gridCol w="4595889">
                  <a:extLst>
                    <a:ext uri="{9D8B030D-6E8A-4147-A177-3AD203B41FA5}">
                      <a16:colId xmlns:a16="http://schemas.microsoft.com/office/drawing/2014/main" val="4095272362"/>
                    </a:ext>
                  </a:extLst>
                </a:gridCol>
              </a:tblGrid>
              <a:tr h="223202">
                <a:tc>
                  <a:txBody>
                    <a:bodyPr/>
                    <a:lstStyle/>
                    <a:p>
                      <a:r>
                        <a:rPr lang="en-US" sz="1600" dirty="0"/>
                        <a:t>Feature</a:t>
                      </a:r>
                    </a:p>
                  </a:txBody>
                  <a:tcPr/>
                </a:tc>
                <a:tc>
                  <a:txBody>
                    <a:bodyPr/>
                    <a:lstStyle/>
                    <a:p>
                      <a:r>
                        <a:rPr lang="en-US" sz="1600" dirty="0"/>
                        <a:t>Traditional (Zone.js)</a:t>
                      </a:r>
                    </a:p>
                  </a:txBody>
                  <a:tcPr/>
                </a:tc>
                <a:tc>
                  <a:txBody>
                    <a:bodyPr/>
                    <a:lstStyle/>
                    <a:p>
                      <a:r>
                        <a:rPr lang="en-US" sz="1600" dirty="0"/>
                        <a:t>Modern (Zoneless/Signals)</a:t>
                      </a:r>
                    </a:p>
                  </a:txBody>
                  <a:tcPr/>
                </a:tc>
                <a:extLst>
                  <a:ext uri="{0D108BD9-81ED-4DB2-BD59-A6C34878D82A}">
                    <a16:rowId xmlns:a16="http://schemas.microsoft.com/office/drawing/2014/main" val="2860849986"/>
                  </a:ext>
                </a:extLst>
              </a:tr>
              <a:tr h="223202">
                <a:tc>
                  <a:txBody>
                    <a:bodyPr/>
                    <a:lstStyle/>
                    <a:p>
                      <a:r>
                        <a:rPr lang="en-US" sz="1600" dirty="0"/>
                        <a:t>Detection Trigger</a:t>
                      </a:r>
                    </a:p>
                  </a:txBody>
                  <a:tcPr/>
                </a:tc>
                <a:tc>
                  <a:txBody>
                    <a:bodyPr/>
                    <a:lstStyle/>
                    <a:p>
                      <a:r>
                        <a:rPr lang="en-US" sz="1600" dirty="0"/>
                        <a:t>Any async event (click, timer, etc.)</a:t>
                      </a:r>
                    </a:p>
                  </a:txBody>
                  <a:tcPr/>
                </a:tc>
                <a:tc>
                  <a:txBody>
                    <a:bodyPr/>
                    <a:lstStyle/>
                    <a:p>
                      <a:r>
                        <a:rPr lang="en-US" sz="1600" dirty="0"/>
                        <a:t>Explicit signal change or event</a:t>
                      </a:r>
                    </a:p>
                  </a:txBody>
                  <a:tcPr/>
                </a:tc>
                <a:extLst>
                  <a:ext uri="{0D108BD9-81ED-4DB2-BD59-A6C34878D82A}">
                    <a16:rowId xmlns:a16="http://schemas.microsoft.com/office/drawing/2014/main" val="1247235185"/>
                  </a:ext>
                </a:extLst>
              </a:tr>
              <a:tr h="223202">
                <a:tc>
                  <a:txBody>
                    <a:bodyPr/>
                    <a:lstStyle/>
                    <a:p>
                      <a:r>
                        <a:rPr lang="en-US" sz="1600" dirty="0"/>
                        <a:t>Check Scope</a:t>
                      </a:r>
                    </a:p>
                  </a:txBody>
                  <a:tcPr/>
                </a:tc>
                <a:tc>
                  <a:txBody>
                    <a:bodyPr/>
                    <a:lstStyle/>
                    <a:p>
                      <a:r>
                        <a:rPr lang="en-US" sz="1600" dirty="0"/>
                        <a:t>Full component tree traversal</a:t>
                      </a:r>
                    </a:p>
                  </a:txBody>
                  <a:tcPr/>
                </a:tc>
                <a:tc>
                  <a:txBody>
                    <a:bodyPr/>
                    <a:lstStyle/>
                    <a:p>
                      <a:r>
                        <a:rPr lang="en-US" sz="1600" dirty="0"/>
                        <a:t>Targeted component/view updates</a:t>
                      </a:r>
                    </a:p>
                  </a:txBody>
                  <a:tcPr/>
                </a:tc>
                <a:extLst>
                  <a:ext uri="{0D108BD9-81ED-4DB2-BD59-A6C34878D82A}">
                    <a16:rowId xmlns:a16="http://schemas.microsoft.com/office/drawing/2014/main" val="1193130059"/>
                  </a:ext>
                </a:extLst>
              </a:tr>
              <a:tr h="223202">
                <a:tc>
                  <a:txBody>
                    <a:bodyPr/>
                    <a:lstStyle/>
                    <a:p>
                      <a:r>
                        <a:rPr lang="en-US" sz="1600" dirty="0"/>
                        <a:t>Performance</a:t>
                      </a:r>
                    </a:p>
                  </a:txBody>
                  <a:tcPr/>
                </a:tc>
                <a:tc>
                  <a:txBody>
                    <a:bodyPr/>
                    <a:lstStyle/>
                    <a:p>
                      <a:r>
                        <a:rPr lang="en-US" sz="1600" dirty="0"/>
                        <a:t>Can lag in large applications</a:t>
                      </a:r>
                    </a:p>
                  </a:txBody>
                  <a:tcPr/>
                </a:tc>
                <a:tc>
                  <a:txBody>
                    <a:bodyPr/>
                    <a:lstStyle/>
                    <a:p>
                      <a:r>
                        <a:rPr lang="en-US" sz="1600" dirty="0"/>
                        <a:t>Highly efficient; lower CPU usage</a:t>
                      </a:r>
                    </a:p>
                  </a:txBody>
                  <a:tcPr/>
                </a:tc>
                <a:extLst>
                  <a:ext uri="{0D108BD9-81ED-4DB2-BD59-A6C34878D82A}">
                    <a16:rowId xmlns:a16="http://schemas.microsoft.com/office/drawing/2014/main" val="3833014057"/>
                  </a:ext>
                </a:extLst>
              </a:tr>
              <a:tr h="223202">
                <a:tc>
                  <a:txBody>
                    <a:bodyPr/>
                    <a:lstStyle/>
                    <a:p>
                      <a:r>
                        <a:rPr lang="en-US" sz="1600" dirty="0"/>
                        <a:t>Bundle Size</a:t>
                      </a:r>
                    </a:p>
                  </a:txBody>
                  <a:tcPr/>
                </a:tc>
                <a:tc>
                  <a:txBody>
                    <a:bodyPr/>
                    <a:lstStyle/>
                    <a:p>
                      <a:r>
                        <a:rPr lang="en-US" sz="1600" dirty="0"/>
                        <a:t>Larger (includes Zone.js)</a:t>
                      </a:r>
                    </a:p>
                  </a:txBody>
                  <a:tcPr/>
                </a:tc>
                <a:tc>
                  <a:txBody>
                    <a:bodyPr/>
                    <a:lstStyle/>
                    <a:p>
                      <a:r>
                        <a:rPr lang="en-US" sz="1600" dirty="0"/>
                        <a:t>Smaller (Zone.js removed)</a:t>
                      </a:r>
                    </a:p>
                  </a:txBody>
                  <a:tcPr/>
                </a:tc>
                <a:extLst>
                  <a:ext uri="{0D108BD9-81ED-4DB2-BD59-A6C34878D82A}">
                    <a16:rowId xmlns:a16="http://schemas.microsoft.com/office/drawing/2014/main" val="3822360395"/>
                  </a:ext>
                </a:extLst>
              </a:tr>
            </a:tbl>
          </a:graphicData>
        </a:graphic>
      </p:graphicFrame>
    </p:spTree>
    <p:extLst>
      <p:ext uri="{BB962C8B-B14F-4D97-AF65-F5344CB8AC3E}">
        <p14:creationId xmlns:p14="http://schemas.microsoft.com/office/powerpoint/2010/main" val="172965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43EE3-2257-B222-4E24-F68A96257E3F}"/>
              </a:ext>
            </a:extLst>
          </p:cNvPr>
          <p:cNvSpPr>
            <a:spLocks noGrp="1"/>
          </p:cNvSpPr>
          <p:nvPr>
            <p:ph type="title"/>
          </p:nvPr>
        </p:nvSpPr>
        <p:spPr/>
        <p:txBody>
          <a:bodyPr/>
          <a:lstStyle/>
          <a:p>
            <a:r>
              <a:rPr lang="en-US" dirty="0"/>
              <a:t>What Is New in Angular 21?</a:t>
            </a:r>
          </a:p>
        </p:txBody>
      </p:sp>
      <p:sp>
        <p:nvSpPr>
          <p:cNvPr id="3" name="Content Placeholder 2">
            <a:extLst>
              <a:ext uri="{FF2B5EF4-FFF2-40B4-BE49-F238E27FC236}">
                <a16:creationId xmlns:a16="http://schemas.microsoft.com/office/drawing/2014/main" id="{EEC06416-0308-7003-56C2-0485488A45E7}"/>
              </a:ext>
            </a:extLst>
          </p:cNvPr>
          <p:cNvSpPr>
            <a:spLocks noGrp="1"/>
          </p:cNvSpPr>
          <p:nvPr>
            <p:ph idx="1"/>
          </p:nvPr>
        </p:nvSpPr>
        <p:spPr>
          <a:xfrm>
            <a:off x="838200" y="1825625"/>
            <a:ext cx="10515600" cy="4775200"/>
          </a:xfrm>
        </p:spPr>
        <p:txBody>
          <a:bodyPr>
            <a:normAutofit fontScale="85000" lnSpcReduction="10000"/>
          </a:bodyPr>
          <a:lstStyle/>
          <a:p>
            <a:r>
              <a:rPr lang="en-US" dirty="0"/>
              <a:t>Key Features of Angular 21</a:t>
            </a:r>
          </a:p>
          <a:p>
            <a:pPr lvl="1"/>
            <a:r>
              <a:rPr lang="en-US" b="1" dirty="0"/>
              <a:t>Zoneless by Default:</a:t>
            </a:r>
            <a:r>
              <a:rPr lang="en-US" dirty="0"/>
              <a:t> New applications no longer include zone.js by default, making zoneless the standard model for optimized change detection.</a:t>
            </a:r>
          </a:p>
          <a:p>
            <a:pPr lvl="1"/>
            <a:r>
              <a:rPr lang="en-US" b="1" dirty="0"/>
              <a:t>Experimental Signal Forms:</a:t>
            </a:r>
            <a:r>
              <a:rPr lang="en-US" dirty="0"/>
              <a:t> A new, reactive form API designed to work seamlessly with Signals, reducing the complexity of traditional </a:t>
            </a:r>
            <a:r>
              <a:rPr lang="en-US" dirty="0" err="1"/>
              <a:t>RxJS</a:t>
            </a:r>
            <a:r>
              <a:rPr lang="en-US" dirty="0"/>
              <a:t>-based reactive forms.</a:t>
            </a:r>
          </a:p>
          <a:p>
            <a:pPr lvl="1"/>
            <a:r>
              <a:rPr lang="en-US" b="1" dirty="0" err="1"/>
              <a:t>Vitest</a:t>
            </a:r>
            <a:r>
              <a:rPr lang="en-US" b="1" dirty="0"/>
              <a:t> as Default Runner:</a:t>
            </a:r>
            <a:r>
              <a:rPr lang="en-US" dirty="0"/>
              <a:t> The Angular CLI now officially uses </a:t>
            </a:r>
            <a:r>
              <a:rPr lang="en-US" dirty="0" err="1"/>
              <a:t>Vitest</a:t>
            </a:r>
            <a:r>
              <a:rPr lang="en-US" dirty="0"/>
              <a:t> instead of Karma, offering a faster and more modern testing experience.</a:t>
            </a:r>
          </a:p>
          <a:p>
            <a:pPr lvl="1"/>
            <a:r>
              <a:rPr lang="en-US" b="1" dirty="0"/>
              <a:t>Angular ARIA (Developer Preview):</a:t>
            </a:r>
            <a:r>
              <a:rPr lang="en-US" dirty="0"/>
              <a:t> Headless, accessible components are now available in developer preview, allowing developers to create highly accessible applications with custom styling.</a:t>
            </a:r>
          </a:p>
          <a:p>
            <a:pPr lvl="1"/>
            <a:r>
              <a:rPr lang="en-US" b="1" dirty="0"/>
              <a:t>MCP Server Support:</a:t>
            </a:r>
            <a:r>
              <a:rPr lang="en-US" dirty="0"/>
              <a:t> Angular is the first major framework to adopt the Model Context Protocol (MCP), providing seven stable and experimental tools for AI agents and LLMs to work with Angular code.</a:t>
            </a:r>
          </a:p>
          <a:p>
            <a:pPr lvl="1"/>
            <a:r>
              <a:rPr lang="en-US" b="1" dirty="0"/>
              <a:t>Enhanced Performance &amp; CLI:</a:t>
            </a:r>
            <a:r>
              <a:rPr lang="en-US" dirty="0"/>
              <a:t> Further build optimizations result in smaller bundles, and the CLI now provides faster scaffolding.</a:t>
            </a:r>
          </a:p>
          <a:p>
            <a:pPr lvl="1"/>
            <a:r>
              <a:rPr lang="en-US" b="1" dirty="0" err="1"/>
              <a:t>HttpClient</a:t>
            </a:r>
            <a:r>
              <a:rPr lang="en-US" b="1" dirty="0"/>
              <a:t> by Default:</a:t>
            </a:r>
            <a:r>
              <a:rPr lang="en-US" dirty="0"/>
              <a:t> Zero-configuration HTTP requests are enabled out-of-the-box.</a:t>
            </a:r>
          </a:p>
        </p:txBody>
      </p:sp>
    </p:spTree>
    <p:extLst>
      <p:ext uri="{BB962C8B-B14F-4D97-AF65-F5344CB8AC3E}">
        <p14:creationId xmlns:p14="http://schemas.microsoft.com/office/powerpoint/2010/main" val="13424768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43EE3-2257-B222-4E24-F68A96257E3F}"/>
              </a:ext>
            </a:extLst>
          </p:cNvPr>
          <p:cNvSpPr>
            <a:spLocks noGrp="1"/>
          </p:cNvSpPr>
          <p:nvPr>
            <p:ph type="title"/>
          </p:nvPr>
        </p:nvSpPr>
        <p:spPr/>
        <p:txBody>
          <a:bodyPr/>
          <a:lstStyle/>
          <a:p>
            <a:r>
              <a:rPr lang="en-US" dirty="0"/>
              <a:t>What Is New in Angular 21?</a:t>
            </a:r>
          </a:p>
        </p:txBody>
      </p:sp>
      <p:sp>
        <p:nvSpPr>
          <p:cNvPr id="3" name="Content Placeholder 2">
            <a:extLst>
              <a:ext uri="{FF2B5EF4-FFF2-40B4-BE49-F238E27FC236}">
                <a16:creationId xmlns:a16="http://schemas.microsoft.com/office/drawing/2014/main" id="{EEC06416-0308-7003-56C2-0485488A45E7}"/>
              </a:ext>
            </a:extLst>
          </p:cNvPr>
          <p:cNvSpPr>
            <a:spLocks noGrp="1"/>
          </p:cNvSpPr>
          <p:nvPr>
            <p:ph idx="1"/>
          </p:nvPr>
        </p:nvSpPr>
        <p:spPr>
          <a:xfrm>
            <a:off x="838200" y="1825625"/>
            <a:ext cx="10515600" cy="4775200"/>
          </a:xfrm>
        </p:spPr>
        <p:txBody>
          <a:bodyPr>
            <a:normAutofit/>
          </a:bodyPr>
          <a:lstStyle/>
          <a:p>
            <a:r>
              <a:rPr lang="en-US" dirty="0"/>
              <a:t>Updates in 21.1 &amp; 21.2</a:t>
            </a:r>
          </a:p>
          <a:p>
            <a:pPr lvl="1"/>
            <a:r>
              <a:rPr lang="en-US" b="1" dirty="0"/>
              <a:t>Automatic Cleanup (21.1):</a:t>
            </a:r>
            <a:r>
              <a:rPr lang="en-US" dirty="0"/>
              <a:t> Introduces experimental auto-cleanup for </a:t>
            </a:r>
            <a:r>
              <a:rPr lang="en-US" dirty="0" err="1"/>
              <a:t>EnvironmentInjectors</a:t>
            </a:r>
            <a:r>
              <a:rPr lang="en-US" dirty="0"/>
              <a:t>, helping manage memory for inactive routes.</a:t>
            </a:r>
          </a:p>
          <a:p>
            <a:pPr lvl="1"/>
            <a:r>
              <a:rPr lang="en-US" b="1" dirty="0"/>
              <a:t>Standalone </a:t>
            </a:r>
            <a:r>
              <a:rPr lang="en-US" b="1" dirty="0" err="1"/>
              <a:t>isActive</a:t>
            </a:r>
            <a:r>
              <a:rPr lang="en-US" b="1" dirty="0"/>
              <a:t> (21.1):</a:t>
            </a:r>
            <a:r>
              <a:rPr lang="en-US" dirty="0"/>
              <a:t> A new </a:t>
            </a:r>
            <a:r>
              <a:rPr lang="en-US" dirty="0" err="1"/>
              <a:t>isActive</a:t>
            </a:r>
            <a:r>
              <a:rPr lang="en-US" dirty="0"/>
              <a:t>() function was introduced as a reactive, signals-based approach for tracking active URLs.</a:t>
            </a:r>
          </a:p>
          <a:p>
            <a:pPr lvl="1"/>
            <a:r>
              <a:rPr lang="en-US" b="1" dirty="0"/>
              <a:t>Refinements (21.2):</a:t>
            </a:r>
            <a:r>
              <a:rPr lang="en-US" dirty="0"/>
              <a:t> Further, enhancements to Signal Forms, arrow functions, and eager change detection.</a:t>
            </a:r>
          </a:p>
        </p:txBody>
      </p:sp>
    </p:spTree>
    <p:extLst>
      <p:ext uri="{BB962C8B-B14F-4D97-AF65-F5344CB8AC3E}">
        <p14:creationId xmlns:p14="http://schemas.microsoft.com/office/powerpoint/2010/main" val="3974585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2B46F-8884-1E1B-5CC2-BA9A4F7CBC25}"/>
              </a:ext>
            </a:extLst>
          </p:cNvPr>
          <p:cNvSpPr>
            <a:spLocks noGrp="1"/>
          </p:cNvSpPr>
          <p:nvPr>
            <p:ph type="title"/>
          </p:nvPr>
        </p:nvSpPr>
        <p:spPr/>
        <p:txBody>
          <a:bodyPr/>
          <a:lstStyle/>
          <a:p>
            <a:r>
              <a:rPr lang="en-US" dirty="0"/>
              <a:t>Why Angular 21?</a:t>
            </a:r>
          </a:p>
        </p:txBody>
      </p:sp>
      <p:sp>
        <p:nvSpPr>
          <p:cNvPr id="3" name="Content Placeholder 2">
            <a:extLst>
              <a:ext uri="{FF2B5EF4-FFF2-40B4-BE49-F238E27FC236}">
                <a16:creationId xmlns:a16="http://schemas.microsoft.com/office/drawing/2014/main" id="{F811C0A8-EB0F-DAD9-32CD-CFE116B0B132}"/>
              </a:ext>
            </a:extLst>
          </p:cNvPr>
          <p:cNvSpPr>
            <a:spLocks noGrp="1"/>
          </p:cNvSpPr>
          <p:nvPr>
            <p:ph idx="1"/>
          </p:nvPr>
        </p:nvSpPr>
        <p:spPr>
          <a:xfrm>
            <a:off x="838200" y="1271588"/>
            <a:ext cx="10515600" cy="4905375"/>
          </a:xfrm>
        </p:spPr>
        <p:txBody>
          <a:bodyPr>
            <a:normAutofit fontScale="92500" lnSpcReduction="10000"/>
          </a:bodyPr>
          <a:lstStyle/>
          <a:p>
            <a:r>
              <a:rPr lang="en-US" dirty="0"/>
              <a:t>Key Reasons for Angular 21</a:t>
            </a:r>
          </a:p>
          <a:p>
            <a:pPr lvl="1"/>
            <a:r>
              <a:rPr lang="en-US" b="1" dirty="0"/>
              <a:t>AI-Powered Tooling (MCP Server)</a:t>
            </a:r>
            <a:r>
              <a:rPr lang="en-US" dirty="0"/>
              <a:t>: The release introduces the Angular Model Context Protocol (MCP) Server, which allows AI agents (like LLMs) to understand modern Angular context. It includes tools for:</a:t>
            </a:r>
          </a:p>
          <a:p>
            <a:pPr lvl="2">
              <a:buFont typeface="Wingdings" panose="05000000000000000000" pitchFamily="2" charset="2"/>
              <a:buChar char="ü"/>
            </a:pPr>
            <a:r>
              <a:rPr lang="en-US" b="1" dirty="0"/>
              <a:t>Automated Migrations</a:t>
            </a:r>
            <a:r>
              <a:rPr lang="en-US" dirty="0"/>
              <a:t>: Analyzing code to provide step-by-step plans for moving to </a:t>
            </a:r>
            <a:r>
              <a:rPr lang="en-US" dirty="0" err="1"/>
              <a:t>OnPush</a:t>
            </a:r>
            <a:r>
              <a:rPr lang="en-US" dirty="0"/>
              <a:t> or zoneless detection.</a:t>
            </a:r>
          </a:p>
          <a:p>
            <a:pPr lvl="2">
              <a:buFont typeface="Wingdings" panose="05000000000000000000" pitchFamily="2" charset="2"/>
              <a:buChar char="ü"/>
            </a:pPr>
            <a:r>
              <a:rPr lang="en-US" b="1" dirty="0"/>
              <a:t>AI Tutoring</a:t>
            </a:r>
            <a:r>
              <a:rPr lang="en-US" dirty="0"/>
              <a:t>: An interactive AI-powered tutor to help developers learn modern patterns.</a:t>
            </a:r>
          </a:p>
          <a:p>
            <a:pPr lvl="1"/>
            <a:r>
              <a:rPr lang="en-US" b="1" dirty="0"/>
              <a:t>Zero Configuration HTTP</a:t>
            </a:r>
            <a:r>
              <a:rPr lang="en-US" dirty="0"/>
              <a:t>: The </a:t>
            </a:r>
            <a:r>
              <a:rPr lang="en-US" dirty="0" err="1"/>
              <a:t>HttpClient</a:t>
            </a:r>
            <a:r>
              <a:rPr lang="en-US" dirty="0"/>
              <a:t> is now provided at the root level automatically in new projects, removing the need for manual provider configuration and making the framework more approachable for beginners.</a:t>
            </a:r>
          </a:p>
          <a:p>
            <a:pPr lvl="1"/>
            <a:r>
              <a:rPr lang="en-US" b="1" dirty="0" err="1"/>
              <a:t>Vitest</a:t>
            </a:r>
            <a:r>
              <a:rPr lang="en-US" b="1" dirty="0"/>
              <a:t> as Default</a:t>
            </a:r>
            <a:r>
              <a:rPr lang="en-US" dirty="0"/>
              <a:t>: The Angular CLI now uses </a:t>
            </a:r>
            <a:r>
              <a:rPr lang="en-US" dirty="0" err="1"/>
              <a:t>Vitest</a:t>
            </a:r>
            <a:r>
              <a:rPr lang="en-US" dirty="0"/>
              <a:t> as the stable, production-ready default test runner, replacing the older Karma setup for faster execution.</a:t>
            </a:r>
          </a:p>
          <a:p>
            <a:pPr lvl="1"/>
            <a:r>
              <a:rPr lang="en-US" b="1" dirty="0"/>
              <a:t>Angular Aria</a:t>
            </a:r>
            <a:r>
              <a:rPr lang="en-US" dirty="0"/>
              <a:t>: A new UI library in developer preview that offers headless, accessible components to help developers build inclusive user interfaces more easily.</a:t>
            </a:r>
          </a:p>
        </p:txBody>
      </p:sp>
    </p:spTree>
    <p:extLst>
      <p:ext uri="{BB962C8B-B14F-4D97-AF65-F5344CB8AC3E}">
        <p14:creationId xmlns:p14="http://schemas.microsoft.com/office/powerpoint/2010/main" val="2587572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2B46F-8884-1E1B-5CC2-BA9A4F7CBC25}"/>
              </a:ext>
            </a:extLst>
          </p:cNvPr>
          <p:cNvSpPr>
            <a:spLocks noGrp="1"/>
          </p:cNvSpPr>
          <p:nvPr>
            <p:ph type="title"/>
          </p:nvPr>
        </p:nvSpPr>
        <p:spPr/>
        <p:txBody>
          <a:bodyPr/>
          <a:lstStyle/>
          <a:p>
            <a:r>
              <a:rPr lang="en-US" dirty="0"/>
              <a:t>Why Angular 21?</a:t>
            </a:r>
          </a:p>
        </p:txBody>
      </p:sp>
      <p:sp>
        <p:nvSpPr>
          <p:cNvPr id="5" name="Content Placeholder 4">
            <a:extLst>
              <a:ext uri="{FF2B5EF4-FFF2-40B4-BE49-F238E27FC236}">
                <a16:creationId xmlns:a16="http://schemas.microsoft.com/office/drawing/2014/main" id="{E7D12FCF-3AE8-506B-840B-0DEA6ECEE46B}"/>
              </a:ext>
            </a:extLst>
          </p:cNvPr>
          <p:cNvSpPr>
            <a:spLocks noGrp="1"/>
          </p:cNvSpPr>
          <p:nvPr>
            <p:ph idx="1"/>
          </p:nvPr>
        </p:nvSpPr>
        <p:spPr>
          <a:xfrm>
            <a:off x="838200" y="1825625"/>
            <a:ext cx="10515600" cy="517525"/>
          </a:xfrm>
        </p:spPr>
        <p:txBody>
          <a:bodyPr/>
          <a:lstStyle/>
          <a:p>
            <a:r>
              <a:rPr lang="en-US" dirty="0"/>
              <a:t>Summary of Performance Gains</a:t>
            </a:r>
          </a:p>
        </p:txBody>
      </p:sp>
      <p:pic>
        <p:nvPicPr>
          <p:cNvPr id="9" name="Picture 8">
            <a:extLst>
              <a:ext uri="{FF2B5EF4-FFF2-40B4-BE49-F238E27FC236}">
                <a16:creationId xmlns:a16="http://schemas.microsoft.com/office/drawing/2014/main" id="{FC4D3C9E-12C6-70A2-5CEE-B25AD1BBE6C5}"/>
              </a:ext>
            </a:extLst>
          </p:cNvPr>
          <p:cNvPicPr>
            <a:picLocks noChangeAspect="1"/>
          </p:cNvPicPr>
          <p:nvPr/>
        </p:nvPicPr>
        <p:blipFill>
          <a:blip r:embed="rId2"/>
          <a:stretch>
            <a:fillRect/>
          </a:stretch>
        </p:blipFill>
        <p:spPr>
          <a:xfrm>
            <a:off x="1149861" y="2343149"/>
            <a:ext cx="9704785" cy="328273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546468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24F57-BEDB-45F6-695E-38BB22B784BF}"/>
              </a:ext>
            </a:extLst>
          </p:cNvPr>
          <p:cNvSpPr>
            <a:spLocks noGrp="1"/>
          </p:cNvSpPr>
          <p:nvPr>
            <p:ph type="title"/>
          </p:nvPr>
        </p:nvSpPr>
        <p:spPr/>
        <p:txBody>
          <a:bodyPr/>
          <a:lstStyle/>
          <a:p>
            <a:r>
              <a:rPr lang="en-US" dirty="0"/>
              <a:t>Angular 21 Key Features</a:t>
            </a:r>
          </a:p>
        </p:txBody>
      </p:sp>
      <p:sp>
        <p:nvSpPr>
          <p:cNvPr id="3" name="Content Placeholder 2">
            <a:extLst>
              <a:ext uri="{FF2B5EF4-FFF2-40B4-BE49-F238E27FC236}">
                <a16:creationId xmlns:a16="http://schemas.microsoft.com/office/drawing/2014/main" id="{ED1AEEEC-CE83-FDD4-05A9-CBA7B98A269D}"/>
              </a:ext>
            </a:extLst>
          </p:cNvPr>
          <p:cNvSpPr>
            <a:spLocks noGrp="1"/>
          </p:cNvSpPr>
          <p:nvPr>
            <p:ph idx="1"/>
          </p:nvPr>
        </p:nvSpPr>
        <p:spPr/>
        <p:txBody>
          <a:bodyPr>
            <a:normAutofit fontScale="92500"/>
          </a:bodyPr>
          <a:lstStyle/>
          <a:p>
            <a:r>
              <a:rPr lang="en-US" dirty="0"/>
              <a:t>Angular 21 (released late 2025/early 2026) focuses on "true reactivity" by making Zoneless change detection the default, introducing experimental Signal Forms for improved performance, and integrating AI-powered development tools. This version stabilizes </a:t>
            </a:r>
            <a:r>
              <a:rPr lang="en-US" dirty="0" err="1"/>
              <a:t>Vitest</a:t>
            </a:r>
            <a:r>
              <a:rPr lang="en-US" dirty="0"/>
              <a:t> for faster testing and brings Angular ARIA for native accessibility.</a:t>
            </a:r>
          </a:p>
          <a:p>
            <a:r>
              <a:rPr lang="en-US" dirty="0"/>
              <a:t>Key features of Angular 21 include:</a:t>
            </a:r>
          </a:p>
          <a:p>
            <a:pPr lvl="1"/>
            <a:r>
              <a:rPr lang="en-US" b="1" dirty="0"/>
              <a:t>Zoneless by Default:</a:t>
            </a:r>
            <a:r>
              <a:rPr lang="en-US" dirty="0"/>
              <a:t> New projects no longer include zone.js by default, leading to faster performance, smaller bundles, and better interoperability with non-Angular libraries.</a:t>
            </a:r>
          </a:p>
          <a:p>
            <a:pPr lvl="1"/>
            <a:r>
              <a:rPr lang="en-US" b="1" dirty="0"/>
              <a:t>Experimental Signal Forms:</a:t>
            </a:r>
            <a:r>
              <a:rPr lang="en-US" dirty="0"/>
              <a:t> A new, reactive forms API built on Signals, aimed at reducing the complexity of dirty/touched/status management found in traditional </a:t>
            </a:r>
            <a:r>
              <a:rPr lang="en-US" dirty="0" err="1"/>
              <a:t>RxJS</a:t>
            </a:r>
            <a:r>
              <a:rPr lang="en-US" dirty="0"/>
              <a:t>-based forms.</a:t>
            </a:r>
          </a:p>
        </p:txBody>
      </p:sp>
    </p:spTree>
    <p:extLst>
      <p:ext uri="{BB962C8B-B14F-4D97-AF65-F5344CB8AC3E}">
        <p14:creationId xmlns:p14="http://schemas.microsoft.com/office/powerpoint/2010/main" val="3448867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24F57-BEDB-45F6-695E-38BB22B784BF}"/>
              </a:ext>
            </a:extLst>
          </p:cNvPr>
          <p:cNvSpPr>
            <a:spLocks noGrp="1"/>
          </p:cNvSpPr>
          <p:nvPr>
            <p:ph type="title"/>
          </p:nvPr>
        </p:nvSpPr>
        <p:spPr/>
        <p:txBody>
          <a:bodyPr/>
          <a:lstStyle/>
          <a:p>
            <a:r>
              <a:rPr lang="en-US" dirty="0"/>
              <a:t>Angular 21 Key Features</a:t>
            </a:r>
          </a:p>
        </p:txBody>
      </p:sp>
      <p:sp>
        <p:nvSpPr>
          <p:cNvPr id="3" name="Content Placeholder 2">
            <a:extLst>
              <a:ext uri="{FF2B5EF4-FFF2-40B4-BE49-F238E27FC236}">
                <a16:creationId xmlns:a16="http://schemas.microsoft.com/office/drawing/2014/main" id="{ED1AEEEC-CE83-FDD4-05A9-CBA7B98A269D}"/>
              </a:ext>
            </a:extLst>
          </p:cNvPr>
          <p:cNvSpPr>
            <a:spLocks noGrp="1"/>
          </p:cNvSpPr>
          <p:nvPr>
            <p:ph idx="1"/>
          </p:nvPr>
        </p:nvSpPr>
        <p:spPr/>
        <p:txBody>
          <a:bodyPr>
            <a:normAutofit fontScale="92500"/>
          </a:bodyPr>
          <a:lstStyle/>
          <a:p>
            <a:r>
              <a:rPr lang="en-US" dirty="0"/>
              <a:t>Key features of Angular 21 include:</a:t>
            </a:r>
          </a:p>
          <a:p>
            <a:pPr lvl="1"/>
            <a:r>
              <a:rPr lang="en-US" b="1" dirty="0"/>
              <a:t>AI-Powered CLI &amp; MCP Server:</a:t>
            </a:r>
            <a:r>
              <a:rPr lang="en-US" dirty="0"/>
              <a:t> Enhanced integration with AI coding assistants (LLMs) via the Model Context Protocol (MCP) for smarter code generation and debugging.</a:t>
            </a:r>
          </a:p>
          <a:p>
            <a:pPr lvl="1"/>
            <a:r>
              <a:rPr lang="en-US" b="1" dirty="0"/>
              <a:t>Angular ARIA (Developer Preview):</a:t>
            </a:r>
            <a:r>
              <a:rPr lang="en-US" dirty="0"/>
              <a:t> A set of headless components focused on accessibility (a11y), allowing custom styling while ensuring compliance.</a:t>
            </a:r>
          </a:p>
          <a:p>
            <a:pPr lvl="1"/>
            <a:r>
              <a:rPr lang="en-US" b="1" dirty="0" err="1"/>
              <a:t>Vitest</a:t>
            </a:r>
            <a:r>
              <a:rPr lang="en-US" b="1" dirty="0"/>
              <a:t> Support:</a:t>
            </a:r>
            <a:r>
              <a:rPr lang="en-US" dirty="0"/>
              <a:t> The default test runner is now </a:t>
            </a:r>
            <a:r>
              <a:rPr lang="en-US" dirty="0" err="1"/>
              <a:t>Vitest</a:t>
            </a:r>
            <a:r>
              <a:rPr lang="en-US" dirty="0"/>
              <a:t>, offering a faster, modern alternative to Karma.</a:t>
            </a:r>
          </a:p>
          <a:p>
            <a:pPr lvl="1"/>
            <a:r>
              <a:rPr lang="en-US" b="1" dirty="0"/>
              <a:t>Build Optimizations:</a:t>
            </a:r>
            <a:r>
              <a:rPr lang="en-US" dirty="0"/>
              <a:t> Improved tree-shaking and compiler enhancements result in 25–40% smaller bundles and faster compilation times.</a:t>
            </a:r>
          </a:p>
          <a:p>
            <a:pPr lvl="1"/>
            <a:r>
              <a:rPr lang="en-US" b="1" dirty="0"/>
              <a:t>Template Improvements:</a:t>
            </a:r>
            <a:r>
              <a:rPr lang="en-US" dirty="0"/>
              <a:t> Includes support for spread operators in templates and enhanced </a:t>
            </a:r>
            <a:r>
              <a:rPr lang="en-US" dirty="0" err="1"/>
              <a:t>NgStyle</a:t>
            </a:r>
            <a:endParaRPr lang="en-US" dirty="0"/>
          </a:p>
        </p:txBody>
      </p:sp>
    </p:spTree>
    <p:extLst>
      <p:ext uri="{BB962C8B-B14F-4D97-AF65-F5344CB8AC3E}">
        <p14:creationId xmlns:p14="http://schemas.microsoft.com/office/powerpoint/2010/main" val="4157419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F110E-E3D2-4143-C06B-112A8D0D0C16}"/>
              </a:ext>
            </a:extLst>
          </p:cNvPr>
          <p:cNvSpPr>
            <a:spLocks noGrp="1"/>
          </p:cNvSpPr>
          <p:nvPr>
            <p:ph type="title"/>
          </p:nvPr>
        </p:nvSpPr>
        <p:spPr/>
        <p:txBody>
          <a:bodyPr/>
          <a:lstStyle/>
          <a:p>
            <a:r>
              <a:rPr lang="en-US" dirty="0"/>
              <a:t>Angular CLI Overview</a:t>
            </a:r>
          </a:p>
        </p:txBody>
      </p:sp>
      <p:sp>
        <p:nvSpPr>
          <p:cNvPr id="3" name="Content Placeholder 2">
            <a:extLst>
              <a:ext uri="{FF2B5EF4-FFF2-40B4-BE49-F238E27FC236}">
                <a16:creationId xmlns:a16="http://schemas.microsoft.com/office/drawing/2014/main" id="{8278E8A9-FBA4-644E-4351-502D33850B17}"/>
              </a:ext>
            </a:extLst>
          </p:cNvPr>
          <p:cNvSpPr>
            <a:spLocks noGrp="1"/>
          </p:cNvSpPr>
          <p:nvPr>
            <p:ph idx="1"/>
          </p:nvPr>
        </p:nvSpPr>
        <p:spPr>
          <a:xfrm>
            <a:off x="838200" y="1825624"/>
            <a:ext cx="10515600" cy="5032375"/>
          </a:xfrm>
        </p:spPr>
        <p:txBody>
          <a:bodyPr>
            <a:normAutofit lnSpcReduction="10000"/>
          </a:bodyPr>
          <a:lstStyle/>
          <a:p>
            <a:r>
              <a:rPr lang="en-US" dirty="0"/>
              <a:t>Angular 21 CLI introduces several developer-centric improvements designed to modernize project scaffolding and enhance the coding experience through AI integration.</a:t>
            </a:r>
          </a:p>
          <a:p>
            <a:r>
              <a:rPr lang="en-US" dirty="0"/>
              <a:t>Key Features &amp; Changes</a:t>
            </a:r>
          </a:p>
          <a:p>
            <a:pPr lvl="1"/>
            <a:r>
              <a:rPr lang="en-US" b="1" dirty="0"/>
              <a:t>Modernized ng version Output</a:t>
            </a:r>
            <a:r>
              <a:rPr lang="en-US" dirty="0"/>
              <a:t>: The command now features a cleaner, unified table displaying all packages in one view. A new column clearly shows the package version requested in your </a:t>
            </a:r>
            <a:r>
              <a:rPr lang="en-US" dirty="0" err="1"/>
              <a:t>package.json</a:t>
            </a:r>
            <a:r>
              <a:rPr lang="en-US" dirty="0"/>
              <a:t> versus the one actually installed.</a:t>
            </a:r>
          </a:p>
          <a:p>
            <a:pPr lvl="1"/>
            <a:r>
              <a:rPr lang="en-US" b="1" dirty="0"/>
              <a:t>AI Integration (MCP Server)</a:t>
            </a:r>
            <a:r>
              <a:rPr lang="en-US" dirty="0"/>
              <a:t>: The CLI now includes a stable </a:t>
            </a:r>
            <a:r>
              <a:rPr lang="en-US" b="1" dirty="0"/>
              <a:t>Model Context Protocol (MCP) Server</a:t>
            </a:r>
            <a:r>
              <a:rPr lang="en-US" dirty="0"/>
              <a:t>. This allows AI agents to assist with:</a:t>
            </a:r>
          </a:p>
          <a:p>
            <a:pPr lvl="2">
              <a:buFont typeface="Wingdings" panose="05000000000000000000" pitchFamily="2" charset="2"/>
              <a:buChar char="ü"/>
            </a:pPr>
            <a:r>
              <a:rPr lang="en-US" b="1" dirty="0"/>
              <a:t>Smart Scaffolding</a:t>
            </a:r>
            <a:r>
              <a:rPr lang="en-US" dirty="0"/>
              <a:t>: Generating components with proper structure based on simple descriptions.</a:t>
            </a:r>
          </a:p>
          <a:p>
            <a:pPr lvl="2">
              <a:buFont typeface="Wingdings" panose="05000000000000000000" pitchFamily="2" charset="2"/>
              <a:buChar char="ü"/>
            </a:pPr>
            <a:r>
              <a:rPr lang="en-US" b="1" dirty="0"/>
              <a:t>Migration Assistance</a:t>
            </a:r>
            <a:r>
              <a:rPr lang="en-US" dirty="0"/>
              <a:t>: Helping upgrade legacy code patterns to modern standards like Signals.</a:t>
            </a:r>
          </a:p>
        </p:txBody>
      </p:sp>
    </p:spTree>
    <p:extLst>
      <p:ext uri="{BB962C8B-B14F-4D97-AF65-F5344CB8AC3E}">
        <p14:creationId xmlns:p14="http://schemas.microsoft.com/office/powerpoint/2010/main" val="1319497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F110E-E3D2-4143-C06B-112A8D0D0C16}"/>
              </a:ext>
            </a:extLst>
          </p:cNvPr>
          <p:cNvSpPr>
            <a:spLocks noGrp="1"/>
          </p:cNvSpPr>
          <p:nvPr>
            <p:ph type="title"/>
          </p:nvPr>
        </p:nvSpPr>
        <p:spPr/>
        <p:txBody>
          <a:bodyPr/>
          <a:lstStyle/>
          <a:p>
            <a:r>
              <a:rPr lang="en-US" dirty="0"/>
              <a:t>Angular CLI Overview</a:t>
            </a:r>
          </a:p>
        </p:txBody>
      </p:sp>
      <p:sp>
        <p:nvSpPr>
          <p:cNvPr id="3" name="Content Placeholder 2">
            <a:extLst>
              <a:ext uri="{FF2B5EF4-FFF2-40B4-BE49-F238E27FC236}">
                <a16:creationId xmlns:a16="http://schemas.microsoft.com/office/drawing/2014/main" id="{8278E8A9-FBA4-644E-4351-502D33850B17}"/>
              </a:ext>
            </a:extLst>
          </p:cNvPr>
          <p:cNvSpPr>
            <a:spLocks noGrp="1"/>
          </p:cNvSpPr>
          <p:nvPr>
            <p:ph idx="1"/>
          </p:nvPr>
        </p:nvSpPr>
        <p:spPr>
          <a:xfrm>
            <a:off x="838200" y="1825624"/>
            <a:ext cx="10515600" cy="5032375"/>
          </a:xfrm>
        </p:spPr>
        <p:txBody>
          <a:bodyPr>
            <a:normAutofit/>
          </a:bodyPr>
          <a:lstStyle/>
          <a:p>
            <a:r>
              <a:rPr lang="en-US" dirty="0"/>
              <a:t>Key Features &amp; Changes (Cont...)</a:t>
            </a:r>
          </a:p>
          <a:p>
            <a:pPr lvl="1"/>
            <a:r>
              <a:rPr lang="en-US" b="1" dirty="0"/>
              <a:t>New Testing Standard</a:t>
            </a:r>
            <a:r>
              <a:rPr lang="en-US" dirty="0"/>
              <a:t>: </a:t>
            </a:r>
            <a:r>
              <a:rPr lang="en-US" b="1" dirty="0" err="1"/>
              <a:t>Vitest</a:t>
            </a:r>
            <a:r>
              <a:rPr lang="en-US" dirty="0"/>
              <a:t> is now the stable, production-ready default test runner for new projects, replacing Karma.</a:t>
            </a:r>
          </a:p>
          <a:p>
            <a:pPr lvl="1"/>
            <a:r>
              <a:rPr lang="en-US" b="1" dirty="0"/>
              <a:t>Default Zoneless Projects</a:t>
            </a:r>
            <a:r>
              <a:rPr lang="en-US" dirty="0"/>
              <a:t>: When you run ng new, the CLI now creates projects without zone.js by default, focusing on the more efficient, signal-based change detection.</a:t>
            </a:r>
          </a:p>
          <a:p>
            <a:pPr lvl="1"/>
            <a:r>
              <a:rPr lang="en-US" b="1" dirty="0"/>
              <a:t>JSON Output Support</a:t>
            </a:r>
            <a:r>
              <a:rPr lang="en-US" dirty="0"/>
              <a:t>: You can now output version information in a structured JSON format using the --</a:t>
            </a:r>
            <a:r>
              <a:rPr lang="en-US" dirty="0" err="1"/>
              <a:t>json</a:t>
            </a:r>
            <a:r>
              <a:rPr lang="en-US" dirty="0"/>
              <a:t> flag, which is useful for automation and CI/CD pipelines. </a:t>
            </a:r>
          </a:p>
        </p:txBody>
      </p:sp>
    </p:spTree>
    <p:extLst>
      <p:ext uri="{BB962C8B-B14F-4D97-AF65-F5344CB8AC3E}">
        <p14:creationId xmlns:p14="http://schemas.microsoft.com/office/powerpoint/2010/main" val="1307517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F110E-E3D2-4143-C06B-112A8D0D0C16}"/>
              </a:ext>
            </a:extLst>
          </p:cNvPr>
          <p:cNvSpPr>
            <a:spLocks noGrp="1"/>
          </p:cNvSpPr>
          <p:nvPr>
            <p:ph type="title"/>
          </p:nvPr>
        </p:nvSpPr>
        <p:spPr/>
        <p:txBody>
          <a:bodyPr/>
          <a:lstStyle/>
          <a:p>
            <a:r>
              <a:rPr lang="en-US" dirty="0"/>
              <a:t>Angular CLI Overview</a:t>
            </a:r>
          </a:p>
        </p:txBody>
      </p:sp>
      <p:sp>
        <p:nvSpPr>
          <p:cNvPr id="3" name="Content Placeholder 2">
            <a:extLst>
              <a:ext uri="{FF2B5EF4-FFF2-40B4-BE49-F238E27FC236}">
                <a16:creationId xmlns:a16="http://schemas.microsoft.com/office/drawing/2014/main" id="{8278E8A9-FBA4-644E-4351-502D33850B17}"/>
              </a:ext>
            </a:extLst>
          </p:cNvPr>
          <p:cNvSpPr>
            <a:spLocks noGrp="1"/>
          </p:cNvSpPr>
          <p:nvPr>
            <p:ph idx="1"/>
          </p:nvPr>
        </p:nvSpPr>
        <p:spPr>
          <a:xfrm>
            <a:off x="838200" y="1825624"/>
            <a:ext cx="10515600" cy="5032375"/>
          </a:xfrm>
        </p:spPr>
        <p:txBody>
          <a:bodyPr>
            <a:normAutofit/>
          </a:bodyPr>
          <a:lstStyle/>
          <a:p>
            <a:r>
              <a:rPr lang="en-US" dirty="0"/>
              <a:t>Core CLI Commands</a:t>
            </a:r>
          </a:p>
          <a:p>
            <a:pPr lvl="1"/>
            <a:r>
              <a:rPr lang="en-US" dirty="0"/>
              <a:t>The standard workflow for </a:t>
            </a:r>
            <a:r>
              <a:rPr lang="en-US" dirty="0">
                <a:hlinkClick r:id="rId3"/>
              </a:rPr>
              <a:t>Angular CLI</a:t>
            </a:r>
            <a:r>
              <a:rPr lang="en-US" dirty="0"/>
              <a:t> remains largely the same but with improved internal defaults:</a:t>
            </a:r>
          </a:p>
          <a:p>
            <a:endParaRPr lang="en-US" dirty="0"/>
          </a:p>
          <a:p>
            <a:endParaRPr lang="en-US" dirty="0"/>
          </a:p>
          <a:p>
            <a:endParaRPr lang="en-US" dirty="0"/>
          </a:p>
          <a:p>
            <a:endParaRPr lang="en-US" dirty="0"/>
          </a:p>
          <a:p>
            <a:endParaRPr lang="en-US" dirty="0"/>
          </a:p>
          <a:p>
            <a:r>
              <a:rPr lang="en-US" dirty="0"/>
              <a:t>Installation</a:t>
            </a:r>
          </a:p>
          <a:p>
            <a:pPr lvl="1">
              <a:buFont typeface="Wingdings" panose="05000000000000000000" pitchFamily="2" charset="2"/>
              <a:buChar char="Ø"/>
            </a:pPr>
            <a:r>
              <a:rPr lang="en-US" dirty="0"/>
              <a:t> </a:t>
            </a:r>
            <a:r>
              <a:rPr lang="en-US" b="1" dirty="0" err="1">
                <a:solidFill>
                  <a:srgbClr val="FF0000"/>
                </a:solidFill>
              </a:rPr>
              <a:t>npm</a:t>
            </a:r>
            <a:r>
              <a:rPr lang="en-US" b="1" dirty="0">
                <a:solidFill>
                  <a:srgbClr val="FF0000"/>
                </a:solidFill>
              </a:rPr>
              <a:t> install -g @angular/cli@latest</a:t>
            </a:r>
          </a:p>
        </p:txBody>
      </p:sp>
      <p:graphicFrame>
        <p:nvGraphicFramePr>
          <p:cNvPr id="4" name="Table 3">
            <a:extLst>
              <a:ext uri="{FF2B5EF4-FFF2-40B4-BE49-F238E27FC236}">
                <a16:creationId xmlns:a16="http://schemas.microsoft.com/office/drawing/2014/main" id="{7C3E1C17-581F-0074-8B3E-AF16A90D6B72}"/>
              </a:ext>
            </a:extLst>
          </p:cNvPr>
          <p:cNvGraphicFramePr>
            <a:graphicFrameLocks noGrp="1"/>
          </p:cNvGraphicFramePr>
          <p:nvPr>
            <p:extLst>
              <p:ext uri="{D42A27DB-BD31-4B8C-83A1-F6EECF244321}">
                <p14:modId xmlns:p14="http://schemas.microsoft.com/office/powerpoint/2010/main" val="57801568"/>
              </p:ext>
            </p:extLst>
          </p:nvPr>
        </p:nvGraphicFramePr>
        <p:xfrm>
          <a:off x="1612900" y="2941633"/>
          <a:ext cx="9740900" cy="2225040"/>
        </p:xfrm>
        <a:graphic>
          <a:graphicData uri="http://schemas.openxmlformats.org/drawingml/2006/table">
            <a:tbl>
              <a:tblPr firstRow="1" bandRow="1">
                <a:tableStyleId>{5C22544A-7EE6-4342-B048-85BDC9FD1C3A}</a:tableStyleId>
              </a:tblPr>
              <a:tblGrid>
                <a:gridCol w="2530351">
                  <a:extLst>
                    <a:ext uri="{9D8B030D-6E8A-4147-A177-3AD203B41FA5}">
                      <a16:colId xmlns:a16="http://schemas.microsoft.com/office/drawing/2014/main" val="3792770090"/>
                    </a:ext>
                  </a:extLst>
                </a:gridCol>
                <a:gridCol w="7210549">
                  <a:extLst>
                    <a:ext uri="{9D8B030D-6E8A-4147-A177-3AD203B41FA5}">
                      <a16:colId xmlns:a16="http://schemas.microsoft.com/office/drawing/2014/main" val="1437450848"/>
                    </a:ext>
                  </a:extLst>
                </a:gridCol>
              </a:tblGrid>
              <a:tr h="370840">
                <a:tc>
                  <a:txBody>
                    <a:bodyPr/>
                    <a:lstStyle/>
                    <a:p>
                      <a:r>
                        <a:rPr lang="fr-FR" sz="1800" b="1" u="none" strike="noStrike" kern="1200" dirty="0">
                          <a:solidFill>
                            <a:schemeClr val="lt1"/>
                          </a:solidFill>
                          <a:effectLst/>
                          <a:latin typeface="+mn-lt"/>
                          <a:ea typeface="+mn-ea"/>
                          <a:cs typeface="+mn-cs"/>
                        </a:rPr>
                        <a:t>Command</a:t>
                      </a:r>
                      <a:endParaRPr lang="en-US" dirty="0"/>
                    </a:p>
                  </a:txBody>
                  <a:tcPr/>
                </a:tc>
                <a:tc>
                  <a:txBody>
                    <a:bodyPr/>
                    <a:lstStyle/>
                    <a:p>
                      <a:r>
                        <a:rPr lang="en-US" dirty="0"/>
                        <a:t>Purpose</a:t>
                      </a:r>
                    </a:p>
                  </a:txBody>
                  <a:tcPr/>
                </a:tc>
                <a:extLst>
                  <a:ext uri="{0D108BD9-81ED-4DB2-BD59-A6C34878D82A}">
                    <a16:rowId xmlns:a16="http://schemas.microsoft.com/office/drawing/2014/main" val="691981781"/>
                  </a:ext>
                </a:extLst>
              </a:tr>
              <a:tr h="370840">
                <a:tc>
                  <a:txBody>
                    <a:bodyPr/>
                    <a:lstStyle/>
                    <a:p>
                      <a:r>
                        <a:rPr lang="en-US" dirty="0"/>
                        <a:t>ng new &lt;name&gt;</a:t>
                      </a:r>
                    </a:p>
                  </a:txBody>
                  <a:tcPr/>
                </a:tc>
                <a:tc>
                  <a:txBody>
                    <a:bodyPr/>
                    <a:lstStyle/>
                    <a:p>
                      <a:r>
                        <a:rPr lang="en-US" dirty="0"/>
                        <a:t>Scaffolds a new application (now zoneless by default).</a:t>
                      </a:r>
                    </a:p>
                  </a:txBody>
                  <a:tcPr/>
                </a:tc>
                <a:extLst>
                  <a:ext uri="{0D108BD9-81ED-4DB2-BD59-A6C34878D82A}">
                    <a16:rowId xmlns:a16="http://schemas.microsoft.com/office/drawing/2014/main" val="3633664225"/>
                  </a:ext>
                </a:extLst>
              </a:tr>
              <a:tr h="370840">
                <a:tc>
                  <a:txBody>
                    <a:bodyPr/>
                    <a:lstStyle/>
                    <a:p>
                      <a:r>
                        <a:rPr lang="en-US" dirty="0"/>
                        <a:t>ng generate &lt;type&gt;</a:t>
                      </a:r>
                    </a:p>
                  </a:txBody>
                  <a:tcPr/>
                </a:tc>
                <a:tc>
                  <a:txBody>
                    <a:bodyPr/>
                    <a:lstStyle/>
                    <a:p>
                      <a:r>
                        <a:rPr lang="en-US" dirty="0"/>
                        <a:t>Creates components, services, or directives (can now be AI-assisted).</a:t>
                      </a:r>
                    </a:p>
                  </a:txBody>
                  <a:tcPr/>
                </a:tc>
                <a:extLst>
                  <a:ext uri="{0D108BD9-81ED-4DB2-BD59-A6C34878D82A}">
                    <a16:rowId xmlns:a16="http://schemas.microsoft.com/office/drawing/2014/main" val="2881908286"/>
                  </a:ext>
                </a:extLst>
              </a:tr>
              <a:tr h="370840">
                <a:tc>
                  <a:txBody>
                    <a:bodyPr/>
                    <a:lstStyle/>
                    <a:p>
                      <a:r>
                        <a:rPr lang="en-US" dirty="0"/>
                        <a:t>ng version</a:t>
                      </a:r>
                    </a:p>
                  </a:txBody>
                  <a:tcPr/>
                </a:tc>
                <a:tc>
                  <a:txBody>
                    <a:bodyPr/>
                    <a:lstStyle/>
                    <a:p>
                      <a:r>
                        <a:rPr lang="en-US" dirty="0"/>
                        <a:t>Displays installed package versions in a new modern layout.</a:t>
                      </a:r>
                    </a:p>
                  </a:txBody>
                  <a:tcPr/>
                </a:tc>
                <a:extLst>
                  <a:ext uri="{0D108BD9-81ED-4DB2-BD59-A6C34878D82A}">
                    <a16:rowId xmlns:a16="http://schemas.microsoft.com/office/drawing/2014/main" val="308178108"/>
                  </a:ext>
                </a:extLst>
              </a:tr>
              <a:tr h="370840">
                <a:tc>
                  <a:txBody>
                    <a:bodyPr/>
                    <a:lstStyle/>
                    <a:p>
                      <a:r>
                        <a:rPr lang="en-US" dirty="0"/>
                        <a:t>ng update</a:t>
                      </a:r>
                    </a:p>
                  </a:txBody>
                  <a:tcPr/>
                </a:tc>
                <a:tc>
                  <a:txBody>
                    <a:bodyPr/>
                    <a:lstStyle/>
                    <a:p>
                      <a:r>
                        <a:rPr lang="en-US" dirty="0"/>
                        <a:t>Automates code transformations for major version updates.</a:t>
                      </a:r>
                    </a:p>
                  </a:txBody>
                  <a:tcPr/>
                </a:tc>
                <a:extLst>
                  <a:ext uri="{0D108BD9-81ED-4DB2-BD59-A6C34878D82A}">
                    <a16:rowId xmlns:a16="http://schemas.microsoft.com/office/drawing/2014/main" val="1527309115"/>
                  </a:ext>
                </a:extLst>
              </a:tr>
              <a:tr h="370840">
                <a:tc>
                  <a:txBody>
                    <a:bodyPr/>
                    <a:lstStyle/>
                    <a:p>
                      <a:r>
                        <a:rPr lang="en-US" dirty="0"/>
                        <a:t>ng test</a:t>
                      </a:r>
                    </a:p>
                  </a:txBody>
                  <a:tcPr/>
                </a:tc>
                <a:tc>
                  <a:txBody>
                    <a:bodyPr/>
                    <a:lstStyle/>
                    <a:p>
                      <a:r>
                        <a:rPr lang="en-US" dirty="0"/>
                        <a:t>Runs unit tests, now using </a:t>
                      </a:r>
                      <a:r>
                        <a:rPr lang="en-US" dirty="0" err="1"/>
                        <a:t>Vitest</a:t>
                      </a:r>
                      <a:r>
                        <a:rPr lang="en-US" dirty="0"/>
                        <a:t> as the default runner.</a:t>
                      </a:r>
                    </a:p>
                  </a:txBody>
                  <a:tcPr/>
                </a:tc>
                <a:extLst>
                  <a:ext uri="{0D108BD9-81ED-4DB2-BD59-A6C34878D82A}">
                    <a16:rowId xmlns:a16="http://schemas.microsoft.com/office/drawing/2014/main" val="1367214967"/>
                  </a:ext>
                </a:extLst>
              </a:tr>
            </a:tbl>
          </a:graphicData>
        </a:graphic>
      </p:graphicFrame>
    </p:spTree>
    <p:extLst>
      <p:ext uri="{BB962C8B-B14F-4D97-AF65-F5344CB8AC3E}">
        <p14:creationId xmlns:p14="http://schemas.microsoft.com/office/powerpoint/2010/main" val="2286060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157</TotalTime>
  <Words>2664</Words>
  <Application>Microsoft Office PowerPoint</Application>
  <PresentationFormat>Widescreen</PresentationFormat>
  <Paragraphs>200</Paragraphs>
  <Slides>26</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Aptos</vt:lpstr>
      <vt:lpstr>Aptos Display</vt:lpstr>
      <vt:lpstr>Arial</vt:lpstr>
      <vt:lpstr>Neue Haas Grotesk Text Pro</vt:lpstr>
      <vt:lpstr>Wingdings</vt:lpstr>
      <vt:lpstr>Office Theme</vt:lpstr>
      <vt:lpstr>VanillaVTI</vt:lpstr>
      <vt:lpstr>Introduction to Angular 21</vt:lpstr>
      <vt:lpstr>Why Angular 21?</vt:lpstr>
      <vt:lpstr>Why Angular 21?</vt:lpstr>
      <vt:lpstr>Why Angular 21?</vt:lpstr>
      <vt:lpstr>Angular 21 Key Features</vt:lpstr>
      <vt:lpstr>Angular 21 Key Features</vt:lpstr>
      <vt:lpstr>Angular CLI Overview</vt:lpstr>
      <vt:lpstr>Angular CLI Overview</vt:lpstr>
      <vt:lpstr>Angular CLI Overview</vt:lpstr>
      <vt:lpstr>Installing and Using Angular 21</vt:lpstr>
      <vt:lpstr>Installing and Using Angular 21</vt:lpstr>
      <vt:lpstr>Installing and Using Angular 21</vt:lpstr>
      <vt:lpstr>Installing and Using Angular 21</vt:lpstr>
      <vt:lpstr>Creating the First Angular Project</vt:lpstr>
      <vt:lpstr>Project Structure Overview</vt:lpstr>
      <vt:lpstr>Standalone Components Architecture</vt:lpstr>
      <vt:lpstr>Standalone Components Architecture</vt:lpstr>
      <vt:lpstr>Standalone Components Architecture</vt:lpstr>
      <vt:lpstr>Dependency Injection Overview</vt:lpstr>
      <vt:lpstr>Dependency Injection Overview</vt:lpstr>
      <vt:lpstr>Dependency Injection Overview</vt:lpstr>
      <vt:lpstr>Change Detection Overview</vt:lpstr>
      <vt:lpstr>Change Detection Overview</vt:lpstr>
      <vt:lpstr>Change Detection Overview</vt:lpstr>
      <vt:lpstr>What Is New in Angular 21?</vt:lpstr>
      <vt:lpstr>What Is New in Angular 21?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Corporate Trainer - Trainer 8</dc:creator>
  <cp:lastModifiedBy>Corporate Trainer - Trainer 8</cp:lastModifiedBy>
  <cp:revision>23</cp:revision>
  <dcterms:created xsi:type="dcterms:W3CDTF">2026-05-10T06:07:51Z</dcterms:created>
  <dcterms:modified xsi:type="dcterms:W3CDTF">2026-05-10T13:20:36Z</dcterms:modified>
</cp:coreProperties>
</file>